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4"/>
  </p:notesMasterIdLst>
  <p:handoutMasterIdLst>
    <p:handoutMasterId r:id="rId35"/>
  </p:handoutMasterIdLst>
  <p:sldIdLst>
    <p:sldId id="1350" r:id="rId3"/>
    <p:sldId id="1010" r:id="rId4"/>
    <p:sldId id="1012" r:id="rId5"/>
    <p:sldId id="1015" r:id="rId6"/>
    <p:sldId id="1016" r:id="rId7"/>
    <p:sldId id="649" r:id="rId8"/>
    <p:sldId id="650" r:id="rId9"/>
    <p:sldId id="651" r:id="rId10"/>
    <p:sldId id="257" r:id="rId11"/>
    <p:sldId id="258" r:id="rId12"/>
    <p:sldId id="259" r:id="rId13"/>
    <p:sldId id="260" r:id="rId14"/>
    <p:sldId id="1313" r:id="rId15"/>
    <p:sldId id="261" r:id="rId16"/>
    <p:sldId id="262" r:id="rId17"/>
    <p:sldId id="263" r:id="rId18"/>
    <p:sldId id="264" r:id="rId19"/>
    <p:sldId id="265" r:id="rId20"/>
    <p:sldId id="266" r:id="rId21"/>
    <p:sldId id="267" r:id="rId22"/>
    <p:sldId id="268" r:id="rId23"/>
    <p:sldId id="1311" r:id="rId24"/>
    <p:sldId id="269" r:id="rId25"/>
    <p:sldId id="1312" r:id="rId26"/>
    <p:sldId id="270" r:id="rId27"/>
    <p:sldId id="271" r:id="rId28"/>
    <p:sldId id="272" r:id="rId29"/>
    <p:sldId id="273" r:id="rId30"/>
    <p:sldId id="274" r:id="rId31"/>
    <p:sldId id="277" r:id="rId32"/>
    <p:sldId id="278" r:id="rId3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451B6E-1AF1-4A47-897D-BFE8D85C8E9A}"/>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z="1000">
                <a:latin typeface="Arial" panose="020B0604020202020204" pitchFamily="34" charset="0"/>
                <a:cs typeface="Arial" panose="020B0604020202020204" pitchFamily="34" charset="0"/>
              </a:rPr>
              <a:t>Class – The Book Of Revelation (41)</a:t>
            </a:r>
          </a:p>
        </p:txBody>
      </p:sp>
      <p:sp>
        <p:nvSpPr>
          <p:cNvPr id="3" name="Date Placeholder 2">
            <a:extLst>
              <a:ext uri="{FF2B5EF4-FFF2-40B4-BE49-F238E27FC236}">
                <a16:creationId xmlns:a16="http://schemas.microsoft.com/office/drawing/2014/main" id="{A7C19250-D250-43DE-9F85-AB971CB16E89}"/>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z="1000">
                <a:latin typeface="Arial" panose="020B0604020202020204" pitchFamily="34" charset="0"/>
                <a:cs typeface="Arial" panose="020B0604020202020204" pitchFamily="34" charset="0"/>
              </a:rPr>
              <a:t>12/13/2020 pm</a:t>
            </a:r>
          </a:p>
        </p:txBody>
      </p:sp>
      <p:sp>
        <p:nvSpPr>
          <p:cNvPr id="4" name="Footer Placeholder 3">
            <a:extLst>
              <a:ext uri="{FF2B5EF4-FFF2-40B4-BE49-F238E27FC236}">
                <a16:creationId xmlns:a16="http://schemas.microsoft.com/office/drawing/2014/main" id="{DF650E90-B348-48CD-8DAB-6835CABF37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45271156-39C5-4D6E-89C5-C22FD24E8FFB}"/>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69E7C28-1DD0-4103-BADF-549255D15CF5}"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12063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Class – The Book Of Revelation (41)</a:t>
            </a:r>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r>
              <a:rPr lang="en-US"/>
              <a:t>12/13/2020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FB3CCD56-8A69-48B5-B013-00D373786B70}" type="slidenum">
              <a:rPr lang="en-US" smtClean="0"/>
              <a:t>‹#›</a:t>
            </a:fld>
            <a:endParaRPr lang="en-US"/>
          </a:p>
        </p:txBody>
      </p:sp>
    </p:spTree>
    <p:extLst>
      <p:ext uri="{BB962C8B-B14F-4D97-AF65-F5344CB8AC3E}">
        <p14:creationId xmlns:p14="http://schemas.microsoft.com/office/powerpoint/2010/main" val="237371113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38792E-7B4F-4D7E-96D5-57F2000CB369}"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425120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8792E-7B4F-4D7E-96D5-57F2000CB369}"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3814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8792E-7B4F-4D7E-96D5-57F2000CB369}"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1489924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1304727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642769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2912255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28299079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1381832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8209174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26350955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28268628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8792E-7B4F-4D7E-96D5-57F2000CB369}"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213184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144323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329011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0543558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241096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289759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5985955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648339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3285414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13944214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8792E-7B4F-4D7E-96D5-57F2000CB369}"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278345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8792E-7B4F-4D7E-96D5-57F2000CB369}"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185151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8792E-7B4F-4D7E-96D5-57F2000CB369}" type="datetimeFigureOut">
              <a:rPr lang="en-US" smtClean="0"/>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108645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8792E-7B4F-4D7E-96D5-57F2000CB369}" type="datetimeFigureOut">
              <a:rPr lang="en-US" smtClean="0"/>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140691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8792E-7B4F-4D7E-96D5-57F2000CB369}" type="datetimeFigureOut">
              <a:rPr lang="en-US" smtClean="0"/>
              <a:t>12/21/2020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166300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8792E-7B4F-4D7E-96D5-57F2000CB369}"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69052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8792E-7B4F-4D7E-96D5-57F2000CB369}"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D009A-26E5-41FA-BFAD-54BCBAE04FA3}" type="slidenum">
              <a:rPr lang="en-US" smtClean="0"/>
              <a:t>‹#›</a:t>
            </a:fld>
            <a:endParaRPr lang="en-US"/>
          </a:p>
        </p:txBody>
      </p:sp>
    </p:spTree>
    <p:extLst>
      <p:ext uri="{BB962C8B-B14F-4D97-AF65-F5344CB8AC3E}">
        <p14:creationId xmlns:p14="http://schemas.microsoft.com/office/powerpoint/2010/main" val="320943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8792E-7B4F-4D7E-96D5-57F2000CB369}" type="datetimeFigureOut">
              <a:rPr lang="en-US" smtClean="0"/>
              <a:t>12/21/2020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D009A-26E5-41FA-BFAD-54BCBAE04FA3}" type="slidenum">
              <a:rPr lang="en-US" smtClean="0"/>
              <a:t>‹#›</a:t>
            </a:fld>
            <a:endParaRPr lang="en-US"/>
          </a:p>
        </p:txBody>
      </p:sp>
    </p:spTree>
    <p:extLst>
      <p:ext uri="{BB962C8B-B14F-4D97-AF65-F5344CB8AC3E}">
        <p14:creationId xmlns:p14="http://schemas.microsoft.com/office/powerpoint/2010/main" val="676534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190958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December 13, 2020</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944035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609"/>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Revelation 11:1</a:t>
            </a:r>
          </a:p>
        </p:txBody>
      </p:sp>
      <p:pic>
        <p:nvPicPr>
          <p:cNvPr id="4" name="Content Placeholder 3"/>
          <p:cNvPicPr>
            <a:picLocks noGrp="1" noChangeAspect="1" noChangeArrowheads="1"/>
          </p:cNvPicPr>
          <p:nvPr>
            <p:ph idx="1"/>
          </p:nvPr>
        </p:nvPicPr>
        <p:blipFill>
          <a:blip r:embed="rId2"/>
          <a:srcRect/>
          <a:stretch>
            <a:fillRect/>
          </a:stretch>
        </p:blipFill>
        <p:spPr bwMode="auto">
          <a:xfrm>
            <a:off x="1066800" y="1600200"/>
            <a:ext cx="7010400" cy="4525963"/>
          </a:xfrm>
          <a:prstGeom prst="rect">
            <a:avLst/>
          </a:prstGeom>
          <a:noFill/>
          <a:ln w="9525">
            <a:noFill/>
            <a:miter lim="800000"/>
            <a:headEnd/>
            <a:tailEnd/>
          </a:ln>
        </p:spPr>
      </p:pic>
      <p:sp>
        <p:nvSpPr>
          <p:cNvPr id="5" name="TextBox 4"/>
          <p:cNvSpPr txBox="1"/>
          <p:nvPr/>
        </p:nvSpPr>
        <p:spPr>
          <a:xfrm>
            <a:off x="1981200" y="2037762"/>
            <a:ext cx="5105400" cy="2677656"/>
          </a:xfrm>
          <a:prstGeom prst="rect">
            <a:avLst/>
          </a:prstGeom>
          <a:noFill/>
        </p:spPr>
        <p:txBody>
          <a:bodyPr wrap="square" rtlCol="0">
            <a:spAutoFit/>
          </a:bodyPr>
          <a:lstStyle/>
          <a:p>
            <a:pPr lvl="0" algn="ctr" defTabSz="914400"/>
            <a:r>
              <a:rPr lang="en-US" sz="2800" i="1" dirty="0">
                <a:latin typeface="Arial" panose="020B0604020202020204" pitchFamily="34" charset="0"/>
                <a:cs typeface="Arial" panose="020B0604020202020204" pitchFamily="34" charset="0"/>
              </a:rPr>
              <a:t>“</a:t>
            </a:r>
            <a:r>
              <a:rPr lang="en-US" sz="2800" b="1" i="1" dirty="0">
                <a:latin typeface="Arial" panose="020B0604020202020204" pitchFamily="34" charset="0"/>
                <a:cs typeface="Arial" panose="020B0604020202020204" pitchFamily="34" charset="0"/>
              </a:rPr>
              <a:t>And there was given me a reed like unto a rod: and one said, Rise, and measure </a:t>
            </a:r>
            <a:r>
              <a:rPr lang="en-US" sz="2800" b="1" i="1" u="sng" dirty="0">
                <a:latin typeface="Arial" panose="020B0604020202020204" pitchFamily="34" charset="0"/>
                <a:cs typeface="Arial" panose="020B0604020202020204" pitchFamily="34" charset="0"/>
              </a:rPr>
              <a:t>the</a:t>
            </a:r>
            <a:r>
              <a:rPr lang="en-US" sz="2800" b="1" i="1" dirty="0">
                <a:latin typeface="Arial" panose="020B0604020202020204" pitchFamily="34" charset="0"/>
                <a:cs typeface="Arial" panose="020B0604020202020204" pitchFamily="34" charset="0"/>
              </a:rPr>
              <a:t> </a:t>
            </a:r>
            <a:r>
              <a:rPr lang="en-US" sz="2800" b="1" i="1" u="sng" dirty="0">
                <a:latin typeface="Arial" panose="020B0604020202020204" pitchFamily="34" charset="0"/>
                <a:cs typeface="Arial" panose="020B0604020202020204" pitchFamily="34" charset="0"/>
              </a:rPr>
              <a:t>temple</a:t>
            </a:r>
            <a:r>
              <a:rPr lang="en-US" sz="2800" b="1" i="1" dirty="0">
                <a:latin typeface="Arial" panose="020B0604020202020204" pitchFamily="34" charset="0"/>
                <a:cs typeface="Arial" panose="020B0604020202020204" pitchFamily="34" charset="0"/>
              </a:rPr>
              <a:t> of God, and </a:t>
            </a:r>
            <a:r>
              <a:rPr lang="en-US" sz="2800" b="1" i="1" u="sng" dirty="0">
                <a:latin typeface="Arial" panose="020B0604020202020204" pitchFamily="34" charset="0"/>
                <a:cs typeface="Arial" panose="020B0604020202020204" pitchFamily="34" charset="0"/>
              </a:rPr>
              <a:t>the altar</a:t>
            </a:r>
            <a:r>
              <a:rPr lang="en-US" sz="2800" b="1" i="1" dirty="0">
                <a:latin typeface="Arial" panose="020B0604020202020204" pitchFamily="34" charset="0"/>
                <a:cs typeface="Arial" panose="020B0604020202020204" pitchFamily="34" charset="0"/>
              </a:rPr>
              <a:t>, and </a:t>
            </a:r>
            <a:r>
              <a:rPr lang="en-US" sz="2800" b="1" i="1" u="sng" dirty="0">
                <a:latin typeface="Arial" panose="020B0604020202020204" pitchFamily="34" charset="0"/>
                <a:cs typeface="Arial" panose="020B0604020202020204" pitchFamily="34" charset="0"/>
              </a:rPr>
              <a:t>them that worship therein</a:t>
            </a:r>
            <a:r>
              <a:rPr lang="en-US" sz="2800" i="1" dirty="0">
                <a:latin typeface="Arial" panose="020B0604020202020204" pitchFamily="34" charset="0"/>
                <a:cs typeface="Arial" panose="020B0604020202020204" pitchFamily="34" charset="0"/>
              </a:rPr>
              <a:t>.”</a:t>
            </a:r>
            <a:endParaRPr kumimoji="0" lang="en-US" sz="280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8516C50-5802-4B9B-83B5-63B2FF63C30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3952323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228"/>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Measuring the Temple</a:t>
            </a:r>
          </a:p>
        </p:txBody>
      </p:sp>
      <p:sp>
        <p:nvSpPr>
          <p:cNvPr id="3" name="Content Placeholder 2"/>
          <p:cNvSpPr>
            <a:spLocks noGrp="1"/>
          </p:cNvSpPr>
          <p:nvPr>
            <p:ph idx="1"/>
          </p:nvPr>
        </p:nvSpPr>
        <p:spPr>
          <a:xfrm>
            <a:off x="457200" y="1905000"/>
            <a:ext cx="8229600" cy="4635115"/>
          </a:xfrm>
          <a:solidFill>
            <a:schemeClr val="bg1"/>
          </a:solidFill>
          <a:ln w="38100">
            <a:solidFill>
              <a:schemeClr val="accent5">
                <a:lumMod val="50000"/>
              </a:schemeClr>
            </a:solidFill>
          </a:ln>
        </p:spPr>
        <p:txBody>
          <a:bodyPr>
            <a:spAutoFit/>
          </a:bodyPr>
          <a:lstStyle/>
          <a:p>
            <a:r>
              <a:rPr lang="en-US" b="1" dirty="0">
                <a:latin typeface="Arial Narrow" panose="020B0606020202030204" pitchFamily="34" charset="0"/>
              </a:rPr>
              <a:t>Picture # 3</a:t>
            </a:r>
            <a:r>
              <a:rPr lang="en-US" dirty="0">
                <a:latin typeface="Arial Narrow" panose="020B0606020202030204" pitchFamily="34" charset="0"/>
              </a:rPr>
              <a:t> – </a:t>
            </a:r>
            <a:r>
              <a:rPr lang="en-US" i="1" dirty="0">
                <a:latin typeface="Arial Narrow" panose="020B0606020202030204" pitchFamily="34" charset="0"/>
              </a:rPr>
              <a:t>“measuring the temple”</a:t>
            </a:r>
          </a:p>
          <a:p>
            <a:pPr lvl="1"/>
            <a:r>
              <a:rPr lang="en-US" dirty="0">
                <a:latin typeface="Arial Narrow" panose="020B0606020202030204" pitchFamily="34" charset="0"/>
              </a:rPr>
              <a:t>A </a:t>
            </a:r>
            <a:r>
              <a:rPr lang="en-US" b="1" dirty="0">
                <a:latin typeface="Arial Narrow" panose="020B0606020202030204" pitchFamily="34" charset="0"/>
              </a:rPr>
              <a:t>measuring rod </a:t>
            </a:r>
            <a:r>
              <a:rPr lang="en-US" dirty="0">
                <a:latin typeface="Arial Narrow" panose="020B0606020202030204" pitchFamily="34" charset="0"/>
              </a:rPr>
              <a:t>like a (</a:t>
            </a:r>
            <a:r>
              <a:rPr lang="en-US" i="1" dirty="0">
                <a:latin typeface="Arial Narrow" panose="020B0606020202030204" pitchFamily="34" charset="0"/>
              </a:rPr>
              <a:t>reed</a:t>
            </a:r>
            <a:r>
              <a:rPr lang="en-US" dirty="0">
                <a:latin typeface="Arial Narrow" panose="020B0606020202030204" pitchFamily="34" charset="0"/>
              </a:rPr>
              <a:t>) staff</a:t>
            </a:r>
          </a:p>
          <a:p>
            <a:pPr lvl="1"/>
            <a:r>
              <a:rPr lang="en-US" dirty="0">
                <a:latin typeface="Arial Narrow" panose="020B0606020202030204" pitchFamily="34" charset="0"/>
              </a:rPr>
              <a:t>To measure the </a:t>
            </a:r>
            <a:r>
              <a:rPr lang="en-US" b="1" u="sng" dirty="0">
                <a:latin typeface="Arial Narrow" panose="020B0606020202030204" pitchFamily="34" charset="0"/>
              </a:rPr>
              <a:t>temple of God</a:t>
            </a:r>
          </a:p>
          <a:p>
            <a:pPr lvl="1"/>
            <a:r>
              <a:rPr lang="en-US" dirty="0">
                <a:latin typeface="Arial Narrow" panose="020B0606020202030204" pitchFamily="34" charset="0"/>
              </a:rPr>
              <a:t>The </a:t>
            </a:r>
            <a:r>
              <a:rPr lang="en-US" b="1" u="sng" dirty="0">
                <a:latin typeface="Arial Narrow" panose="020B0606020202030204" pitchFamily="34" charset="0"/>
              </a:rPr>
              <a:t>altar</a:t>
            </a:r>
          </a:p>
          <a:p>
            <a:pPr lvl="1"/>
            <a:r>
              <a:rPr lang="en-US" dirty="0">
                <a:latin typeface="Arial Narrow" panose="020B0606020202030204" pitchFamily="34" charset="0"/>
              </a:rPr>
              <a:t>Those who </a:t>
            </a:r>
            <a:r>
              <a:rPr lang="en-US" b="1" u="sng" dirty="0">
                <a:latin typeface="Arial Narrow" panose="020B0606020202030204" pitchFamily="34" charset="0"/>
              </a:rPr>
              <a:t>worship</a:t>
            </a:r>
            <a:r>
              <a:rPr lang="en-US" dirty="0">
                <a:latin typeface="Arial Narrow" panose="020B0606020202030204" pitchFamily="34" charset="0"/>
              </a:rPr>
              <a:t> there</a:t>
            </a:r>
          </a:p>
          <a:p>
            <a:pPr lvl="1"/>
            <a:r>
              <a:rPr lang="en-US" dirty="0">
                <a:latin typeface="Arial Narrow" panose="020B0606020202030204" pitchFamily="34" charset="0"/>
              </a:rPr>
              <a:t>Given to John – probably </a:t>
            </a:r>
            <a:r>
              <a:rPr lang="en-US" b="1" dirty="0">
                <a:latin typeface="Arial Narrow" panose="020B0606020202030204" pitchFamily="34" charset="0"/>
              </a:rPr>
              <a:t>God’s</a:t>
            </a:r>
            <a:r>
              <a:rPr lang="en-US" dirty="0">
                <a:latin typeface="Arial Narrow" panose="020B0606020202030204" pitchFamily="34" charset="0"/>
              </a:rPr>
              <a:t> </a:t>
            </a:r>
            <a:r>
              <a:rPr lang="en-US" b="1" dirty="0">
                <a:latin typeface="Arial Narrow" panose="020B0606020202030204" pitchFamily="34" charset="0"/>
              </a:rPr>
              <a:t>word</a:t>
            </a:r>
          </a:p>
          <a:p>
            <a:pPr lvl="1"/>
            <a:r>
              <a:rPr lang="en-US" dirty="0">
                <a:latin typeface="Arial Narrow" panose="020B0606020202030204" pitchFamily="34" charset="0"/>
              </a:rPr>
              <a:t>John’s last </a:t>
            </a:r>
            <a:r>
              <a:rPr lang="en-US" b="1" dirty="0">
                <a:latin typeface="Arial Narrow" panose="020B0606020202030204" pitchFamily="34" charset="0"/>
              </a:rPr>
              <a:t>viewpoint</a:t>
            </a:r>
            <a:r>
              <a:rPr lang="en-US" dirty="0">
                <a:latin typeface="Arial Narrow" panose="020B0606020202030204" pitchFamily="34" charset="0"/>
              </a:rPr>
              <a:t> on earth</a:t>
            </a:r>
          </a:p>
          <a:p>
            <a:pPr lvl="1"/>
            <a:r>
              <a:rPr lang="en-US" dirty="0">
                <a:latin typeface="Arial Narrow" panose="020B0606020202030204" pitchFamily="34" charset="0"/>
              </a:rPr>
              <a:t>Used for the </a:t>
            </a:r>
            <a:r>
              <a:rPr lang="en-US" b="1" dirty="0">
                <a:latin typeface="Arial Narrow" panose="020B0606020202030204" pitchFamily="34" charset="0"/>
              </a:rPr>
              <a:t>separation,</a:t>
            </a:r>
            <a:r>
              <a:rPr lang="en-US" dirty="0">
                <a:latin typeface="Arial Narrow" panose="020B0606020202030204" pitchFamily="34" charset="0"/>
              </a:rPr>
              <a:t> which results in either destruction or salvation</a:t>
            </a:r>
          </a:p>
        </p:txBody>
      </p:sp>
      <p:sp>
        <p:nvSpPr>
          <p:cNvPr id="4" name="Rectangle 3">
            <a:extLst>
              <a:ext uri="{FF2B5EF4-FFF2-40B4-BE49-F238E27FC236}">
                <a16:creationId xmlns:a16="http://schemas.microsoft.com/office/drawing/2014/main" id="{B6CB4FCC-E4B9-4BFF-9A6E-909591E7BBDF}"/>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335216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5" end="5"/>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p:cTn id="3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695" y="1584192"/>
            <a:ext cx="8889476" cy="5115246"/>
          </a:xfrm>
          <a:solidFill>
            <a:schemeClr val="bg1"/>
          </a:solidFill>
          <a:ln w="38100">
            <a:solidFill>
              <a:schemeClr val="accent5">
                <a:lumMod val="50000"/>
              </a:schemeClr>
            </a:solidFill>
          </a:ln>
        </p:spPr>
        <p:txBody>
          <a:bodyPr wrap="square">
            <a:spAutoFit/>
          </a:bodyPr>
          <a:lstStyle/>
          <a:p>
            <a:r>
              <a:rPr lang="en-US" b="1" dirty="0">
                <a:latin typeface="Arial Narrow" panose="020B0606020202030204" pitchFamily="34" charset="0"/>
              </a:rPr>
              <a:t>Picture # 3</a:t>
            </a:r>
            <a:r>
              <a:rPr lang="en-US" dirty="0">
                <a:latin typeface="Arial Narrow" panose="020B0606020202030204" pitchFamily="34" charset="0"/>
              </a:rPr>
              <a:t> – </a:t>
            </a:r>
            <a:r>
              <a:rPr lang="en-US" i="1" dirty="0">
                <a:latin typeface="Arial Narrow" panose="020B0606020202030204" pitchFamily="34" charset="0"/>
              </a:rPr>
              <a:t>“measuring the temple”</a:t>
            </a:r>
          </a:p>
          <a:p>
            <a:r>
              <a:rPr lang="en-US" dirty="0">
                <a:latin typeface="Arial Narrow" panose="020B0606020202030204" pitchFamily="34" charset="0"/>
              </a:rPr>
              <a:t>Is this the </a:t>
            </a:r>
            <a:r>
              <a:rPr lang="en-US" b="1" dirty="0">
                <a:latin typeface="Arial Narrow" panose="020B0606020202030204" pitchFamily="34" charset="0"/>
              </a:rPr>
              <a:t>OT temple</a:t>
            </a:r>
            <a:r>
              <a:rPr lang="en-US" dirty="0">
                <a:latin typeface="Arial Narrow" panose="020B0606020202030204" pitchFamily="34" charset="0"/>
              </a:rPr>
              <a:t>?</a:t>
            </a:r>
          </a:p>
          <a:p>
            <a:r>
              <a:rPr lang="en-US" dirty="0">
                <a:latin typeface="Arial Narrow" panose="020B0606020202030204" pitchFamily="34" charset="0"/>
              </a:rPr>
              <a:t>Those who accept the “</a:t>
            </a:r>
            <a:r>
              <a:rPr lang="en-US" b="1" dirty="0">
                <a:latin typeface="Arial Narrow" panose="020B0606020202030204" pitchFamily="34" charset="0"/>
              </a:rPr>
              <a:t>early date</a:t>
            </a:r>
            <a:r>
              <a:rPr lang="en-US" dirty="0">
                <a:latin typeface="Arial Narrow" panose="020B0606020202030204" pitchFamily="34" charset="0"/>
              </a:rPr>
              <a:t>” suggest this proves that the temple was still standing …</a:t>
            </a:r>
            <a:br>
              <a:rPr lang="en-US" dirty="0">
                <a:latin typeface="Arial Narrow" panose="020B0606020202030204" pitchFamily="34" charset="0"/>
              </a:rPr>
            </a:br>
            <a:r>
              <a:rPr lang="en-US" dirty="0">
                <a:latin typeface="Arial Narrow" panose="020B0606020202030204" pitchFamily="34" charset="0"/>
              </a:rPr>
              <a:t>cf. Matthew 23:38, </a:t>
            </a:r>
            <a:r>
              <a:rPr lang="en-US" i="1" dirty="0">
                <a:latin typeface="Arial Narrow" panose="020B0606020202030204" pitchFamily="34" charset="0"/>
              </a:rPr>
              <a:t>“Behold, </a:t>
            </a:r>
            <a:r>
              <a:rPr lang="en-US" i="1" u="sng" dirty="0">
                <a:latin typeface="Arial Narrow" panose="020B0606020202030204" pitchFamily="34" charset="0"/>
              </a:rPr>
              <a:t>your house</a:t>
            </a:r>
            <a:r>
              <a:rPr lang="en-US" i="1" dirty="0">
                <a:latin typeface="Arial Narrow" panose="020B0606020202030204" pitchFamily="34" charset="0"/>
              </a:rPr>
              <a:t> is left unto you desolate.” </a:t>
            </a:r>
            <a:r>
              <a:rPr lang="en-US" dirty="0">
                <a:latin typeface="Arial Narrow" panose="020B0606020202030204" pitchFamily="34" charset="0"/>
              </a:rPr>
              <a:t>Jesus had already “measured the temple” and found it desolate and fitted for destruction. Luke 21:24</a:t>
            </a:r>
          </a:p>
          <a:p>
            <a:pPr lvl="1"/>
            <a:r>
              <a:rPr lang="en-US" dirty="0">
                <a:latin typeface="Arial Narrow" panose="020B0606020202030204" pitchFamily="34" charset="0"/>
              </a:rPr>
              <a:t>The fact that John is on the island of Patmos and a literal temple (if still standing) would be in Jerusalem makes a literal measurement of the temple impossible.</a:t>
            </a:r>
          </a:p>
        </p:txBody>
      </p:sp>
      <p:sp>
        <p:nvSpPr>
          <p:cNvPr id="5" name="Title 1"/>
          <p:cNvSpPr>
            <a:spLocks noGrp="1"/>
          </p:cNvSpPr>
          <p:nvPr>
            <p:ph type="title"/>
          </p:nvPr>
        </p:nvSpPr>
        <p:spPr>
          <a:xfrm>
            <a:off x="457200" y="445228"/>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Measuring the Temple</a:t>
            </a:r>
          </a:p>
        </p:txBody>
      </p:sp>
      <p:sp>
        <p:nvSpPr>
          <p:cNvPr id="4" name="Rectangle 3">
            <a:extLst>
              <a:ext uri="{FF2B5EF4-FFF2-40B4-BE49-F238E27FC236}">
                <a16:creationId xmlns:a16="http://schemas.microsoft.com/office/drawing/2014/main" id="{8C79F968-D718-450A-A4FE-AE8E777F3AE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428980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88" y="1405377"/>
            <a:ext cx="8964889" cy="5262979"/>
          </a:xfrm>
          <a:solidFill>
            <a:schemeClr val="bg1"/>
          </a:solidFill>
          <a:ln w="38100">
            <a:solidFill>
              <a:schemeClr val="accent5">
                <a:lumMod val="50000"/>
              </a:schemeClr>
            </a:solidFill>
          </a:ln>
        </p:spPr>
        <p:txBody>
          <a:bodyPr wrap="square">
            <a:spAutoFit/>
          </a:bodyPr>
          <a:lstStyle/>
          <a:p>
            <a:pPr>
              <a:spcBef>
                <a:spcPts val="0"/>
              </a:spcBef>
            </a:pPr>
            <a:r>
              <a:rPr lang="en-US" sz="2400" b="1" dirty="0">
                <a:latin typeface="Arial Narrow" panose="020B0606020202030204" pitchFamily="34" charset="0"/>
              </a:rPr>
              <a:t>Picture # 3</a:t>
            </a:r>
            <a:r>
              <a:rPr lang="en-US" sz="2400" dirty="0">
                <a:latin typeface="Arial Narrow" panose="020B0606020202030204" pitchFamily="34" charset="0"/>
              </a:rPr>
              <a:t> – </a:t>
            </a:r>
            <a:r>
              <a:rPr lang="en-US" sz="2400" i="1" dirty="0">
                <a:latin typeface="Arial Narrow" panose="020B0606020202030204" pitchFamily="34" charset="0"/>
              </a:rPr>
              <a:t>“measuring the temple”</a:t>
            </a:r>
          </a:p>
          <a:p>
            <a:pPr>
              <a:spcBef>
                <a:spcPts val="0"/>
              </a:spcBef>
            </a:pPr>
            <a:r>
              <a:rPr lang="en-US" sz="2400" dirty="0">
                <a:latin typeface="Arial Narrow" panose="020B0606020202030204" pitchFamily="34" charset="0"/>
              </a:rPr>
              <a:t>Is this the </a:t>
            </a:r>
            <a:r>
              <a:rPr lang="en-US" sz="2400" b="1" dirty="0">
                <a:latin typeface="Arial Narrow" panose="020B0606020202030204" pitchFamily="34" charset="0"/>
              </a:rPr>
              <a:t>OT temple</a:t>
            </a:r>
            <a:r>
              <a:rPr lang="en-US" sz="2400" dirty="0">
                <a:latin typeface="Arial Narrow" panose="020B0606020202030204" pitchFamily="34" charset="0"/>
              </a:rPr>
              <a:t>?</a:t>
            </a:r>
          </a:p>
          <a:p>
            <a:pPr>
              <a:spcBef>
                <a:spcPts val="0"/>
              </a:spcBef>
            </a:pPr>
            <a:r>
              <a:rPr lang="en-US" sz="2400" dirty="0">
                <a:latin typeface="Arial Narrow" panose="020B0606020202030204" pitchFamily="34" charset="0"/>
              </a:rPr>
              <a:t>cf. Ezekiel measuring the temple and outer court. </a:t>
            </a:r>
            <a:br>
              <a:rPr lang="en-US" sz="2400" dirty="0">
                <a:latin typeface="Arial Narrow" panose="020B0606020202030204" pitchFamily="34" charset="0"/>
              </a:rPr>
            </a:br>
            <a:r>
              <a:rPr lang="en-US" sz="2400" dirty="0">
                <a:latin typeface="Arial Narrow" panose="020B0606020202030204" pitchFamily="34" charset="0"/>
              </a:rPr>
              <a:t>(Ezekiel 40-42)</a:t>
            </a:r>
          </a:p>
          <a:p>
            <a:pPr lvl="1">
              <a:spcBef>
                <a:spcPts val="0"/>
              </a:spcBef>
            </a:pPr>
            <a:r>
              <a:rPr lang="en-US" sz="2400" dirty="0">
                <a:latin typeface="Arial Narrow" panose="020B0606020202030204" pitchFamily="34" charset="0"/>
              </a:rPr>
              <a:t>Gave a picture of hope for the people of God. Separated the holy from the common (Ezekiel 42:20; 44:23)</a:t>
            </a:r>
          </a:p>
          <a:p>
            <a:pPr>
              <a:spcBef>
                <a:spcPts val="0"/>
              </a:spcBef>
            </a:pPr>
            <a:r>
              <a:rPr lang="en-US" sz="2400" dirty="0">
                <a:latin typeface="Arial Narrow" panose="020B0606020202030204" pitchFamily="34" charset="0"/>
              </a:rPr>
              <a:t>cf. Zechariah measuring the unwalled city of Jerusalem. (Zechariah 2:2-5)</a:t>
            </a:r>
          </a:p>
          <a:p>
            <a:pPr lvl="1">
              <a:spcBef>
                <a:spcPts val="0"/>
              </a:spcBef>
            </a:pPr>
            <a:r>
              <a:rPr lang="en-US" sz="2400" dirty="0">
                <a:latin typeface="Arial Narrow" panose="020B0606020202030204" pitchFamily="34" charset="0"/>
              </a:rPr>
              <a:t>Gave a picture of protection and safety. Zechariah 2:5, </a:t>
            </a:r>
            <a:r>
              <a:rPr lang="en-US" sz="2400" i="1" dirty="0">
                <a:latin typeface="Arial Narrow" panose="020B0606020202030204" pitchFamily="34" charset="0"/>
              </a:rPr>
              <a:t>“For I, saith Jehovah, will be unto her a wall of fire round about, and I will be the glory in the midst of her.”</a:t>
            </a:r>
          </a:p>
          <a:p>
            <a:pPr>
              <a:spcBef>
                <a:spcPts val="0"/>
              </a:spcBef>
            </a:pPr>
            <a:r>
              <a:rPr lang="en-US" sz="2400" b="1" dirty="0">
                <a:latin typeface="Arial Narrow" panose="020B0606020202030204" pitchFamily="34" charset="0"/>
              </a:rPr>
              <a:t>Temple represents the</a:t>
            </a:r>
            <a:r>
              <a:rPr lang="en-US" sz="2400" dirty="0">
                <a:latin typeface="Arial Narrow" panose="020B0606020202030204" pitchFamily="34" charset="0"/>
              </a:rPr>
              <a:t> </a:t>
            </a:r>
            <a:r>
              <a:rPr lang="en-US" sz="2400" b="1" dirty="0">
                <a:latin typeface="Arial Narrow" panose="020B0606020202030204" pitchFamily="34" charset="0"/>
              </a:rPr>
              <a:t>church</a:t>
            </a:r>
            <a:r>
              <a:rPr lang="en-US" sz="2400" dirty="0">
                <a:latin typeface="Arial Narrow" panose="020B0606020202030204" pitchFamily="34" charset="0"/>
              </a:rPr>
              <a:t> – which was being persecuted at the time of this revelation. Some suggest this is the 144,000 of Revelation 7.</a:t>
            </a:r>
          </a:p>
          <a:p>
            <a:pPr lvl="1">
              <a:spcBef>
                <a:spcPts val="0"/>
              </a:spcBef>
            </a:pPr>
            <a:r>
              <a:rPr lang="en-US" sz="2400" dirty="0">
                <a:latin typeface="Arial Narrow" panose="020B0606020202030204" pitchFamily="34" charset="0"/>
              </a:rPr>
              <a:t>The </a:t>
            </a:r>
            <a:r>
              <a:rPr lang="en-US" sz="2400" b="1" dirty="0">
                <a:latin typeface="Arial Narrow" panose="020B0606020202030204" pitchFamily="34" charset="0"/>
              </a:rPr>
              <a:t>altar</a:t>
            </a:r>
            <a:r>
              <a:rPr lang="en-US" sz="2400" dirty="0">
                <a:latin typeface="Arial Narrow" panose="020B0606020202030204" pitchFamily="34" charset="0"/>
              </a:rPr>
              <a:t>, the </a:t>
            </a:r>
            <a:r>
              <a:rPr lang="en-US" sz="2400" b="1" dirty="0">
                <a:latin typeface="Arial Narrow" panose="020B0606020202030204" pitchFamily="34" charset="0"/>
              </a:rPr>
              <a:t>worship</a:t>
            </a:r>
            <a:r>
              <a:rPr lang="en-US" sz="2400" dirty="0">
                <a:latin typeface="Arial Narrow" panose="020B0606020202030204" pitchFamily="34" charset="0"/>
              </a:rPr>
              <a:t>, and those who </a:t>
            </a:r>
            <a:r>
              <a:rPr lang="en-US" sz="2400" b="1" dirty="0">
                <a:latin typeface="Arial Narrow" panose="020B0606020202030204" pitchFamily="34" charset="0"/>
              </a:rPr>
              <a:t>worship there.</a:t>
            </a:r>
            <a:endParaRPr lang="en-US" sz="2400" dirty="0">
              <a:latin typeface="Arial Narrow" panose="020B0606020202030204" pitchFamily="34" charset="0"/>
            </a:endParaRPr>
          </a:p>
          <a:p>
            <a:pPr lvl="1">
              <a:spcBef>
                <a:spcPts val="0"/>
              </a:spcBef>
            </a:pPr>
            <a:r>
              <a:rPr lang="en-US" sz="2400" b="1" dirty="0">
                <a:latin typeface="Arial Narrow" panose="020B0606020202030204" pitchFamily="34" charset="0"/>
              </a:rPr>
              <a:t>1 Corinthians 3:16-17; Ephesians 2:21-22</a:t>
            </a:r>
          </a:p>
        </p:txBody>
      </p:sp>
      <p:sp>
        <p:nvSpPr>
          <p:cNvPr id="5" name="Title 1"/>
          <p:cNvSpPr>
            <a:spLocks noGrp="1"/>
          </p:cNvSpPr>
          <p:nvPr>
            <p:ph type="title"/>
          </p:nvPr>
        </p:nvSpPr>
        <p:spPr>
          <a:xfrm>
            <a:off x="457200" y="435801"/>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Measuring the Temple</a:t>
            </a:r>
          </a:p>
        </p:txBody>
      </p:sp>
      <p:sp>
        <p:nvSpPr>
          <p:cNvPr id="4" name="Rectangle 3">
            <a:extLst>
              <a:ext uri="{FF2B5EF4-FFF2-40B4-BE49-F238E27FC236}">
                <a16:creationId xmlns:a16="http://schemas.microsoft.com/office/drawing/2014/main" id="{8C79F968-D718-450A-A4FE-AE8E777F3AE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344523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p:cTn id="1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p:cTn id="2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098"/>
            <a:ext cx="8229600" cy="769441"/>
          </a:xfrm>
          <a:solidFill>
            <a:schemeClr val="bg1"/>
          </a:solidFill>
          <a:ln w="38100">
            <a:solidFill>
              <a:schemeClr val="accent5">
                <a:lumMod val="50000"/>
              </a:schemeClr>
            </a:solidFill>
          </a:ln>
        </p:spPr>
        <p:txBody>
          <a:bodyPr>
            <a:spAutoFit/>
          </a:bodyPr>
          <a:lstStyle/>
          <a:p>
            <a:r>
              <a:rPr lang="en-US" b="1" dirty="0">
                <a:latin typeface="Arial" panose="020B0604020202020204" pitchFamily="34" charset="0"/>
                <a:cs typeface="Arial" panose="020B0604020202020204" pitchFamily="34" charset="0"/>
              </a:rPr>
              <a:t>Revelation 11:2</a:t>
            </a:r>
          </a:p>
        </p:txBody>
      </p:sp>
      <p:pic>
        <p:nvPicPr>
          <p:cNvPr id="4" name="Content Placeholder 3"/>
          <p:cNvPicPr>
            <a:picLocks noGrp="1" noChangeAspect="1" noChangeArrowheads="1"/>
          </p:cNvPicPr>
          <p:nvPr>
            <p:ph idx="1"/>
          </p:nvPr>
        </p:nvPicPr>
        <p:blipFill>
          <a:blip r:embed="rId2"/>
          <a:srcRect/>
          <a:stretch>
            <a:fillRect/>
          </a:stretch>
        </p:blipFill>
        <p:spPr bwMode="auto">
          <a:xfrm>
            <a:off x="1066800" y="1600200"/>
            <a:ext cx="7010400" cy="4525963"/>
          </a:xfrm>
          <a:prstGeom prst="rect">
            <a:avLst/>
          </a:prstGeom>
          <a:noFill/>
          <a:ln w="9525">
            <a:noFill/>
            <a:miter lim="800000"/>
            <a:headEnd/>
            <a:tailEnd/>
          </a:ln>
        </p:spPr>
      </p:pic>
      <p:sp>
        <p:nvSpPr>
          <p:cNvPr id="5" name="TextBox 4"/>
          <p:cNvSpPr txBox="1"/>
          <p:nvPr/>
        </p:nvSpPr>
        <p:spPr>
          <a:xfrm>
            <a:off x="1981200" y="1848438"/>
            <a:ext cx="5105400" cy="3108543"/>
          </a:xfrm>
          <a:prstGeom prst="rect">
            <a:avLst/>
          </a:prstGeom>
          <a:noFill/>
        </p:spPr>
        <p:txBody>
          <a:bodyPr wrap="square" rtlCol="0">
            <a:spAutoFit/>
          </a:bodyPr>
          <a:lstStyle/>
          <a:p>
            <a:pPr lvl="0" algn="ctr" defTabSz="914400"/>
            <a:r>
              <a:rPr lang="en-US" sz="2800" i="1" dirty="0">
                <a:latin typeface="Arial" panose="020B0604020202020204" pitchFamily="34" charset="0"/>
                <a:cs typeface="Arial" panose="020B0604020202020204" pitchFamily="34" charset="0"/>
              </a:rPr>
              <a:t>“</a:t>
            </a:r>
            <a:r>
              <a:rPr lang="en-US" sz="2800" b="1" i="1" dirty="0">
                <a:latin typeface="Arial" panose="020B0604020202020204" pitchFamily="34" charset="0"/>
                <a:cs typeface="Arial" panose="020B0604020202020204" pitchFamily="34" charset="0"/>
              </a:rPr>
              <a:t>And the </a:t>
            </a:r>
            <a:r>
              <a:rPr lang="en-US" sz="2800" b="1" i="1" u="sng" dirty="0">
                <a:latin typeface="Arial" panose="020B0604020202020204" pitchFamily="34" charset="0"/>
                <a:cs typeface="Arial" panose="020B0604020202020204" pitchFamily="34" charset="0"/>
              </a:rPr>
              <a:t>court which is without the temple</a:t>
            </a:r>
            <a:r>
              <a:rPr lang="en-US" sz="2800" b="1" i="1" dirty="0">
                <a:latin typeface="Arial" panose="020B0604020202020204" pitchFamily="34" charset="0"/>
                <a:cs typeface="Arial" panose="020B0604020202020204" pitchFamily="34" charset="0"/>
              </a:rPr>
              <a:t> leave without, and measure it not; for it hath been given unto the nations: and the holy city shall they tread under foot </a:t>
            </a:r>
            <a:r>
              <a:rPr lang="en-US" sz="2800" b="1" i="1" u="sng" dirty="0">
                <a:latin typeface="Arial" panose="020B0604020202020204" pitchFamily="34" charset="0"/>
                <a:cs typeface="Arial" panose="020B0604020202020204" pitchFamily="34" charset="0"/>
              </a:rPr>
              <a:t>forty and two months</a:t>
            </a:r>
            <a:r>
              <a:rPr lang="en-US" sz="2800" i="1" dirty="0">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CD6D96E6-FEDF-46B8-AB00-7454975FA5C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365277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1175"/>
            <a:ext cx="8229600" cy="4179606"/>
          </a:xfrm>
          <a:solidFill>
            <a:schemeClr val="bg1"/>
          </a:solidFill>
          <a:ln w="38100">
            <a:solidFill>
              <a:schemeClr val="accent5">
                <a:lumMod val="50000"/>
              </a:schemeClr>
            </a:solidFill>
          </a:ln>
        </p:spPr>
        <p:txBody>
          <a:bodyPr>
            <a:spAutoFit/>
          </a:bodyPr>
          <a:lstStyle/>
          <a:p>
            <a:r>
              <a:rPr lang="en-US" b="1" dirty="0">
                <a:latin typeface="Arial Narrow" panose="020B0606020202030204" pitchFamily="34" charset="0"/>
              </a:rPr>
              <a:t>Picture # 3</a:t>
            </a:r>
            <a:r>
              <a:rPr lang="en-US" dirty="0">
                <a:latin typeface="Arial Narrow" panose="020B0606020202030204" pitchFamily="34" charset="0"/>
              </a:rPr>
              <a:t> – </a:t>
            </a:r>
            <a:r>
              <a:rPr lang="en-US" i="1" dirty="0">
                <a:latin typeface="Arial Narrow" panose="020B0606020202030204" pitchFamily="34" charset="0"/>
              </a:rPr>
              <a:t>“measuring the temple”</a:t>
            </a:r>
          </a:p>
          <a:p>
            <a:pPr lvl="1"/>
            <a:r>
              <a:rPr lang="en-US" dirty="0">
                <a:latin typeface="Arial Narrow" panose="020B0606020202030204" pitchFamily="34" charset="0"/>
              </a:rPr>
              <a:t>The temple accepted; the </a:t>
            </a:r>
            <a:r>
              <a:rPr lang="en-US" b="1" dirty="0">
                <a:latin typeface="Arial Narrow" panose="020B0606020202030204" pitchFamily="34" charset="0"/>
              </a:rPr>
              <a:t>court</a:t>
            </a:r>
            <a:r>
              <a:rPr lang="en-US" dirty="0">
                <a:latin typeface="Arial Narrow" panose="020B0606020202030204" pitchFamily="34" charset="0"/>
              </a:rPr>
              <a:t> is rejected. Why?</a:t>
            </a:r>
          </a:p>
          <a:p>
            <a:pPr lvl="1"/>
            <a:r>
              <a:rPr lang="en-US" dirty="0">
                <a:latin typeface="Arial Narrow" panose="020B0606020202030204" pitchFamily="34" charset="0"/>
              </a:rPr>
              <a:t>A </a:t>
            </a:r>
            <a:r>
              <a:rPr lang="en-US" b="1" dirty="0">
                <a:latin typeface="Arial Narrow" panose="020B0606020202030204" pitchFamily="34" charset="0"/>
              </a:rPr>
              <a:t>separation</a:t>
            </a:r>
            <a:r>
              <a:rPr lang="en-US" dirty="0">
                <a:latin typeface="Arial Narrow" panose="020B0606020202030204" pitchFamily="34" charset="0"/>
              </a:rPr>
              <a:t> of that which is holy from that which is profane (read </a:t>
            </a:r>
            <a:r>
              <a:rPr lang="en-US" b="1" dirty="0">
                <a:latin typeface="Arial Narrow" panose="020B0606020202030204" pitchFamily="34" charset="0"/>
              </a:rPr>
              <a:t>Ezekiel 40:1-42:20)</a:t>
            </a:r>
          </a:p>
          <a:p>
            <a:pPr lvl="1"/>
            <a:r>
              <a:rPr lang="en-US" b="1" dirty="0">
                <a:latin typeface="Arial Narrow" panose="020B0606020202030204" pitchFamily="34" charset="0"/>
              </a:rPr>
              <a:t>Church</a:t>
            </a:r>
            <a:r>
              <a:rPr lang="en-US" dirty="0">
                <a:latin typeface="Arial Narrow" panose="020B0606020202030204" pitchFamily="34" charset="0"/>
              </a:rPr>
              <a:t> separated from the </a:t>
            </a:r>
            <a:r>
              <a:rPr lang="en-US" b="1" dirty="0">
                <a:latin typeface="Arial Narrow" panose="020B0606020202030204" pitchFamily="34" charset="0"/>
              </a:rPr>
              <a:t>world</a:t>
            </a:r>
          </a:p>
          <a:p>
            <a:pPr lvl="1"/>
            <a:r>
              <a:rPr lang="en-US" b="1" dirty="0">
                <a:latin typeface="Arial Narrow" panose="020B0606020202030204" pitchFamily="34" charset="0"/>
              </a:rPr>
              <a:t>Saints</a:t>
            </a:r>
            <a:r>
              <a:rPr lang="en-US" dirty="0">
                <a:latin typeface="Arial Narrow" panose="020B0606020202030204" pitchFamily="34" charset="0"/>
              </a:rPr>
              <a:t> are protected</a:t>
            </a:r>
          </a:p>
          <a:p>
            <a:pPr lvl="1"/>
            <a:r>
              <a:rPr lang="en-US" dirty="0">
                <a:latin typeface="Arial Narrow" panose="020B0606020202030204" pitchFamily="34" charset="0"/>
              </a:rPr>
              <a:t>The outside world </a:t>
            </a:r>
            <a:r>
              <a:rPr lang="en-US" sz="3600" b="1" dirty="0">
                <a:latin typeface="Arial Narrow" panose="020B0606020202030204" pitchFamily="34" charset="0"/>
              </a:rPr>
              <a:t>AND</a:t>
            </a:r>
            <a:r>
              <a:rPr lang="en-US" dirty="0">
                <a:latin typeface="Arial Narrow" panose="020B0606020202030204" pitchFamily="34" charset="0"/>
              </a:rPr>
              <a:t> those who profess to be His people, but are unfaithful, receive </a:t>
            </a:r>
            <a:r>
              <a:rPr lang="en-US" b="1" dirty="0">
                <a:latin typeface="Arial Narrow" panose="020B0606020202030204" pitchFamily="34" charset="0"/>
              </a:rPr>
              <a:t>no protection</a:t>
            </a:r>
            <a:r>
              <a:rPr lang="en-US" dirty="0">
                <a:latin typeface="Arial Narrow" panose="020B0606020202030204" pitchFamily="34" charset="0"/>
              </a:rPr>
              <a:t>!</a:t>
            </a:r>
          </a:p>
        </p:txBody>
      </p:sp>
      <p:sp>
        <p:nvSpPr>
          <p:cNvPr id="5" name="Title 1"/>
          <p:cNvSpPr>
            <a:spLocks noGrp="1"/>
          </p:cNvSpPr>
          <p:nvPr>
            <p:ph type="title"/>
          </p:nvPr>
        </p:nvSpPr>
        <p:spPr>
          <a:xfrm>
            <a:off x="457200" y="445228"/>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The Court Outside the Temple</a:t>
            </a:r>
          </a:p>
        </p:txBody>
      </p:sp>
      <p:sp>
        <p:nvSpPr>
          <p:cNvPr id="4" name="Rectangle 3">
            <a:extLst>
              <a:ext uri="{FF2B5EF4-FFF2-40B4-BE49-F238E27FC236}">
                <a16:creationId xmlns:a16="http://schemas.microsoft.com/office/drawing/2014/main" id="{04937D0A-F742-4CA6-9BCC-59A11D0B326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376611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1650"/>
            <a:ext cx="8229600" cy="4462760"/>
          </a:xfrm>
          <a:solidFill>
            <a:schemeClr val="bg1"/>
          </a:solidFill>
          <a:ln>
            <a:solidFill>
              <a:schemeClr val="tx1"/>
            </a:solidFill>
          </a:ln>
        </p:spPr>
        <p:txBody>
          <a:bodyPr>
            <a:spAutoFit/>
          </a:bodyPr>
          <a:lstStyle/>
          <a:p>
            <a:r>
              <a:rPr lang="en-US" b="1" dirty="0">
                <a:latin typeface="Arial Narrow" panose="020B0606020202030204" pitchFamily="34" charset="0"/>
              </a:rPr>
              <a:t>Picture # 3</a:t>
            </a:r>
            <a:r>
              <a:rPr lang="en-US" dirty="0">
                <a:latin typeface="Arial Narrow" panose="020B0606020202030204" pitchFamily="34" charset="0"/>
              </a:rPr>
              <a:t> – </a:t>
            </a:r>
            <a:r>
              <a:rPr lang="en-US" i="1" dirty="0">
                <a:latin typeface="Arial Narrow" panose="020B0606020202030204" pitchFamily="34" charset="0"/>
              </a:rPr>
              <a:t>“measuring the temple”</a:t>
            </a:r>
          </a:p>
          <a:p>
            <a:pPr lvl="1"/>
            <a:r>
              <a:rPr lang="en-US" i="1" dirty="0">
                <a:latin typeface="Arial Narrow" panose="020B0606020202030204" pitchFamily="34" charset="0"/>
              </a:rPr>
              <a:t>“For it has been </a:t>
            </a:r>
            <a:r>
              <a:rPr lang="en-US" b="1" i="1" dirty="0">
                <a:latin typeface="Arial Narrow" panose="020B0606020202030204" pitchFamily="34" charset="0"/>
              </a:rPr>
              <a:t>given to the nations</a:t>
            </a:r>
            <a:r>
              <a:rPr lang="en-US" i="1" dirty="0">
                <a:latin typeface="Arial Narrow" panose="020B0606020202030204" pitchFamily="34" charset="0"/>
              </a:rPr>
              <a:t>”</a:t>
            </a:r>
          </a:p>
          <a:p>
            <a:pPr lvl="1"/>
            <a:r>
              <a:rPr lang="en-US" dirty="0">
                <a:latin typeface="Arial Narrow" panose="020B0606020202030204" pitchFamily="34" charset="0"/>
              </a:rPr>
              <a:t>Will </a:t>
            </a:r>
            <a:r>
              <a:rPr lang="en-US" i="1" dirty="0">
                <a:latin typeface="Arial Narrow" panose="020B0606020202030204" pitchFamily="34" charset="0"/>
              </a:rPr>
              <a:t>“</a:t>
            </a:r>
            <a:r>
              <a:rPr lang="en-US" b="1" i="1" dirty="0">
                <a:latin typeface="Arial Narrow" panose="020B0606020202030204" pitchFamily="34" charset="0"/>
              </a:rPr>
              <a:t>tread underfoot</a:t>
            </a:r>
            <a:r>
              <a:rPr lang="en-US" i="1" dirty="0">
                <a:latin typeface="Arial Narrow" panose="020B0606020202030204" pitchFamily="34" charset="0"/>
              </a:rPr>
              <a:t>”</a:t>
            </a:r>
            <a:r>
              <a:rPr lang="en-US" dirty="0">
                <a:latin typeface="Arial Narrow" panose="020B0606020202030204" pitchFamily="34" charset="0"/>
              </a:rPr>
              <a:t> – who? Temple or the </a:t>
            </a:r>
            <a:r>
              <a:rPr lang="en-US" b="1" dirty="0">
                <a:latin typeface="Arial Narrow" panose="020B0606020202030204" pitchFamily="34" charset="0"/>
              </a:rPr>
              <a:t>people</a:t>
            </a:r>
            <a:r>
              <a:rPr lang="en-US" dirty="0">
                <a:latin typeface="Arial Narrow" panose="020B0606020202030204" pitchFamily="34" charset="0"/>
              </a:rPr>
              <a:t>?</a:t>
            </a:r>
          </a:p>
          <a:p>
            <a:pPr lvl="1"/>
            <a:r>
              <a:rPr lang="en-US" b="1" dirty="0">
                <a:latin typeface="Arial Narrow" panose="020B0606020202030204" pitchFamily="34" charset="0"/>
              </a:rPr>
              <a:t>Holy city </a:t>
            </a:r>
            <a:r>
              <a:rPr lang="en-US" dirty="0">
                <a:latin typeface="Arial Narrow" panose="020B0606020202030204" pitchFamily="34" charset="0"/>
              </a:rPr>
              <a:t>represents the church – </a:t>
            </a:r>
            <a:r>
              <a:rPr lang="en-US" u="sng" dirty="0">
                <a:latin typeface="Arial Narrow" panose="020B0606020202030204" pitchFamily="34" charset="0"/>
              </a:rPr>
              <a:t>God’s people</a:t>
            </a:r>
            <a:r>
              <a:rPr lang="en-US" dirty="0">
                <a:latin typeface="Arial Narrow" panose="020B0606020202030204" pitchFamily="34" charset="0"/>
              </a:rPr>
              <a:t>! The temple is gone, but the people remain!</a:t>
            </a:r>
          </a:p>
          <a:p>
            <a:pPr lvl="1"/>
            <a:r>
              <a:rPr lang="en-US" dirty="0">
                <a:latin typeface="Arial Narrow" panose="020B0606020202030204" pitchFamily="34" charset="0"/>
              </a:rPr>
              <a:t>“For </a:t>
            </a:r>
            <a:r>
              <a:rPr lang="en-US" b="1" dirty="0">
                <a:latin typeface="Arial Narrow" panose="020B0606020202030204" pitchFamily="34" charset="0"/>
              </a:rPr>
              <a:t>42 months</a:t>
            </a:r>
            <a:r>
              <a:rPr lang="en-US" dirty="0">
                <a:latin typeface="Arial Narrow" panose="020B0606020202030204" pitchFamily="34" charset="0"/>
              </a:rPr>
              <a:t> …”</a:t>
            </a:r>
            <a:r>
              <a:rPr lang="en-US" i="1" dirty="0">
                <a:latin typeface="Arial Narrow" panose="020B0606020202030204" pitchFamily="34" charset="0"/>
              </a:rPr>
              <a:t>(1,260 days – time, times, and half a time, equals 3½)</a:t>
            </a:r>
            <a:endParaRPr lang="en-US" dirty="0">
              <a:latin typeface="Arial Narrow" panose="020B0606020202030204" pitchFamily="34" charset="0"/>
            </a:endParaRPr>
          </a:p>
          <a:p>
            <a:pPr lvl="1"/>
            <a:r>
              <a:rPr lang="en-US" dirty="0">
                <a:latin typeface="Arial Narrow" panose="020B0606020202030204" pitchFamily="34" charset="0"/>
              </a:rPr>
              <a:t>God will only allow this period of time – not complete, which means limiting the time.</a:t>
            </a:r>
          </a:p>
        </p:txBody>
      </p:sp>
      <p:sp>
        <p:nvSpPr>
          <p:cNvPr id="4" name="Rectangle 3">
            <a:extLst>
              <a:ext uri="{FF2B5EF4-FFF2-40B4-BE49-F238E27FC236}">
                <a16:creationId xmlns:a16="http://schemas.microsoft.com/office/drawing/2014/main" id="{D74FA217-3BA9-4659-A23F-AB3F4D856B0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
        <p:nvSpPr>
          <p:cNvPr id="7" name="Title 1">
            <a:extLst>
              <a:ext uri="{FF2B5EF4-FFF2-40B4-BE49-F238E27FC236}">
                <a16:creationId xmlns:a16="http://schemas.microsoft.com/office/drawing/2014/main" id="{5B8A2B9F-9125-47DE-B90C-75623F41D5E1}"/>
              </a:ext>
            </a:extLst>
          </p:cNvPr>
          <p:cNvSpPr>
            <a:spLocks noGrp="1"/>
          </p:cNvSpPr>
          <p:nvPr>
            <p:ph type="title"/>
          </p:nvPr>
        </p:nvSpPr>
        <p:spPr>
          <a:xfrm>
            <a:off x="457200" y="445228"/>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The Court Outside the Temple</a:t>
            </a:r>
          </a:p>
        </p:txBody>
      </p:sp>
    </p:spTree>
    <p:extLst>
      <p:ext uri="{BB962C8B-B14F-4D97-AF65-F5344CB8AC3E}">
        <p14:creationId xmlns:p14="http://schemas.microsoft.com/office/powerpoint/2010/main" val="174055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3550"/>
            <a:ext cx="8229600" cy="4807470"/>
          </a:xfrm>
          <a:solidFill>
            <a:schemeClr val="bg1"/>
          </a:solidFill>
          <a:ln w="38100">
            <a:solidFill>
              <a:schemeClr val="accent5">
                <a:lumMod val="50000"/>
              </a:schemeClr>
            </a:solidFill>
          </a:ln>
        </p:spPr>
        <p:txBody>
          <a:bodyPr>
            <a:spAutoFit/>
          </a:bodyPr>
          <a:lstStyle/>
          <a:p>
            <a:r>
              <a:rPr lang="en-US" b="1" dirty="0">
                <a:latin typeface="Arial Narrow" panose="020B0606020202030204" pitchFamily="34" charset="0"/>
              </a:rPr>
              <a:t>Picture # 3</a:t>
            </a:r>
            <a:r>
              <a:rPr lang="en-US" dirty="0">
                <a:latin typeface="Arial Narrow" panose="020B0606020202030204" pitchFamily="34" charset="0"/>
              </a:rPr>
              <a:t> – </a:t>
            </a:r>
            <a:r>
              <a:rPr lang="en-US" i="1" dirty="0">
                <a:latin typeface="Arial Narrow" panose="020B0606020202030204" pitchFamily="34" charset="0"/>
              </a:rPr>
              <a:t>“measuring the temple”</a:t>
            </a:r>
          </a:p>
          <a:p>
            <a:pPr lvl="1"/>
            <a:r>
              <a:rPr lang="en-US" b="1" dirty="0">
                <a:latin typeface="Arial Narrow" panose="020B0606020202030204" pitchFamily="34" charset="0"/>
              </a:rPr>
              <a:t>1,260 Days</a:t>
            </a:r>
            <a:r>
              <a:rPr lang="en-US" dirty="0">
                <a:latin typeface="Arial Narrow" panose="020B0606020202030204" pitchFamily="34" charset="0"/>
              </a:rPr>
              <a:t> – Witness to prophesy (</a:t>
            </a:r>
            <a:r>
              <a:rPr lang="en-US" b="1" dirty="0">
                <a:latin typeface="Arial Narrow" panose="020B0606020202030204" pitchFamily="34" charset="0"/>
              </a:rPr>
              <a:t>11:3</a:t>
            </a:r>
            <a:r>
              <a:rPr lang="en-US" dirty="0">
                <a:latin typeface="Arial Narrow" panose="020B0606020202030204" pitchFamily="34" charset="0"/>
              </a:rPr>
              <a:t>). Woman fled into the wilderness (</a:t>
            </a:r>
            <a:r>
              <a:rPr lang="en-US" b="1" dirty="0">
                <a:latin typeface="Arial Narrow" panose="020B0606020202030204" pitchFamily="34" charset="0"/>
              </a:rPr>
              <a:t>12:6</a:t>
            </a:r>
            <a:r>
              <a:rPr lang="en-US" dirty="0">
                <a:latin typeface="Arial Narrow" panose="020B0606020202030204" pitchFamily="34" charset="0"/>
              </a:rPr>
              <a:t>)</a:t>
            </a:r>
          </a:p>
          <a:p>
            <a:pPr lvl="1"/>
            <a:r>
              <a:rPr lang="en-US" b="1" dirty="0">
                <a:latin typeface="Arial Narrow" panose="020B0606020202030204" pitchFamily="34" charset="0"/>
              </a:rPr>
              <a:t>42 months</a:t>
            </a:r>
            <a:r>
              <a:rPr lang="en-US" dirty="0">
                <a:latin typeface="Arial Narrow" panose="020B0606020202030204" pitchFamily="34" charset="0"/>
              </a:rPr>
              <a:t> – Beast given power (</a:t>
            </a:r>
            <a:r>
              <a:rPr lang="en-US" b="1" dirty="0">
                <a:latin typeface="Arial Narrow" panose="020B0606020202030204" pitchFamily="34" charset="0"/>
              </a:rPr>
              <a:t>13:5</a:t>
            </a:r>
            <a:r>
              <a:rPr lang="en-US" dirty="0">
                <a:latin typeface="Arial Narrow" panose="020B0606020202030204" pitchFamily="34" charset="0"/>
              </a:rPr>
              <a:t>). Holy city trodden underfoot (</a:t>
            </a:r>
            <a:r>
              <a:rPr lang="en-US" b="1" dirty="0">
                <a:latin typeface="Arial Narrow" panose="020B0606020202030204" pitchFamily="34" charset="0"/>
              </a:rPr>
              <a:t>11:2</a:t>
            </a:r>
            <a:r>
              <a:rPr lang="en-US" dirty="0">
                <a:latin typeface="Arial Narrow" panose="020B0606020202030204" pitchFamily="34" charset="0"/>
              </a:rPr>
              <a:t>)</a:t>
            </a:r>
          </a:p>
          <a:p>
            <a:pPr lvl="1"/>
            <a:r>
              <a:rPr lang="en-US" b="1" dirty="0">
                <a:latin typeface="Arial Narrow" panose="020B0606020202030204" pitchFamily="34" charset="0"/>
              </a:rPr>
              <a:t>3½ years</a:t>
            </a:r>
            <a:r>
              <a:rPr lang="en-US" dirty="0">
                <a:latin typeface="Arial Narrow" panose="020B0606020202030204" pitchFamily="34" charset="0"/>
              </a:rPr>
              <a:t> – Time, times, and half a time. Saints are persecuted (</a:t>
            </a:r>
            <a:r>
              <a:rPr lang="en-US" b="1" dirty="0">
                <a:latin typeface="Arial Narrow" panose="020B0606020202030204" pitchFamily="34" charset="0"/>
              </a:rPr>
              <a:t>Daniel 7:25</a:t>
            </a:r>
            <a:r>
              <a:rPr lang="en-US" dirty="0">
                <a:latin typeface="Arial Narrow" panose="020B0606020202030204" pitchFamily="34" charset="0"/>
              </a:rPr>
              <a:t>). Woman is nourished (</a:t>
            </a:r>
            <a:r>
              <a:rPr lang="en-US" b="1" dirty="0">
                <a:latin typeface="Arial Narrow" panose="020B0606020202030204" pitchFamily="34" charset="0"/>
              </a:rPr>
              <a:t>12:14</a:t>
            </a:r>
            <a:r>
              <a:rPr lang="en-US" dirty="0">
                <a:latin typeface="Arial Narrow" panose="020B0606020202030204" pitchFamily="34" charset="0"/>
              </a:rPr>
              <a:t>).</a:t>
            </a:r>
          </a:p>
          <a:p>
            <a:pPr lvl="1"/>
            <a:r>
              <a:rPr lang="en-US" dirty="0">
                <a:latin typeface="Arial Narrow" panose="020B0606020202030204" pitchFamily="34" charset="0"/>
              </a:rPr>
              <a:t>All these times show an </a:t>
            </a:r>
            <a:r>
              <a:rPr lang="en-US" b="1" dirty="0">
                <a:latin typeface="Arial Narrow" panose="020B0606020202030204" pitchFamily="34" charset="0"/>
              </a:rPr>
              <a:t>incomplete, </a:t>
            </a:r>
            <a:r>
              <a:rPr lang="en-US" dirty="0">
                <a:latin typeface="Arial Narrow" panose="020B0606020202030204" pitchFamily="34" charset="0"/>
              </a:rPr>
              <a:t>temporal period during which persecution will have to be endured! God will not permit it to continue indefinitely!</a:t>
            </a:r>
          </a:p>
        </p:txBody>
      </p:sp>
      <p:sp>
        <p:nvSpPr>
          <p:cNvPr id="4" name="Rectangle 3">
            <a:extLst>
              <a:ext uri="{FF2B5EF4-FFF2-40B4-BE49-F238E27FC236}">
                <a16:creationId xmlns:a16="http://schemas.microsoft.com/office/drawing/2014/main" id="{E7CFE9C8-1CCA-4973-9389-B25C4AB1B1E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
        <p:nvSpPr>
          <p:cNvPr id="7" name="Title 1">
            <a:extLst>
              <a:ext uri="{FF2B5EF4-FFF2-40B4-BE49-F238E27FC236}">
                <a16:creationId xmlns:a16="http://schemas.microsoft.com/office/drawing/2014/main" id="{D07BE29A-963F-464D-AEA3-9B90DC95E409}"/>
              </a:ext>
            </a:extLst>
          </p:cNvPr>
          <p:cNvSpPr>
            <a:spLocks noGrp="1"/>
          </p:cNvSpPr>
          <p:nvPr>
            <p:ph type="title"/>
          </p:nvPr>
        </p:nvSpPr>
        <p:spPr>
          <a:xfrm>
            <a:off x="457200" y="445228"/>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The Court Outside the Temple</a:t>
            </a:r>
          </a:p>
        </p:txBody>
      </p:sp>
    </p:spTree>
    <p:extLst>
      <p:ext uri="{BB962C8B-B14F-4D97-AF65-F5344CB8AC3E}">
        <p14:creationId xmlns:p14="http://schemas.microsoft.com/office/powerpoint/2010/main" val="2606823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1066800" y="1600200"/>
            <a:ext cx="7010400" cy="4525963"/>
          </a:xfrm>
          <a:prstGeom prst="rect">
            <a:avLst/>
          </a:prstGeom>
          <a:noFill/>
          <a:ln w="9525">
            <a:noFill/>
            <a:miter lim="800000"/>
            <a:headEnd/>
            <a:tailEnd/>
          </a:ln>
        </p:spPr>
      </p:pic>
      <p:sp>
        <p:nvSpPr>
          <p:cNvPr id="5" name="TextBox 4"/>
          <p:cNvSpPr txBox="1"/>
          <p:nvPr/>
        </p:nvSpPr>
        <p:spPr>
          <a:xfrm>
            <a:off x="1981200" y="2027551"/>
            <a:ext cx="5105400" cy="2246769"/>
          </a:xfrm>
          <a:prstGeom prst="rect">
            <a:avLst/>
          </a:prstGeom>
          <a:noFill/>
        </p:spPr>
        <p:txBody>
          <a:bodyPr wrap="square" rtlCol="0">
            <a:spAutoFit/>
          </a:bodyPr>
          <a:lstStyle/>
          <a:p>
            <a:pPr lvl="0" algn="ctr" defTabSz="914400"/>
            <a:r>
              <a:rPr lang="en-US" sz="2800" i="1" dirty="0">
                <a:latin typeface="Arial" panose="020B0604020202020204" pitchFamily="34" charset="0"/>
                <a:cs typeface="Arial" panose="020B0604020202020204" pitchFamily="34" charset="0"/>
              </a:rPr>
              <a:t>“</a:t>
            </a:r>
            <a:r>
              <a:rPr lang="en-US" sz="2800" b="1" i="1" dirty="0">
                <a:latin typeface="Arial" panose="020B0604020202020204" pitchFamily="34" charset="0"/>
                <a:cs typeface="Arial" panose="020B0604020202020204" pitchFamily="34" charset="0"/>
              </a:rPr>
              <a:t>And I will give unto my </a:t>
            </a:r>
            <a:r>
              <a:rPr lang="en-US" sz="2800" b="1" i="1" u="sng" dirty="0">
                <a:latin typeface="Arial" panose="020B0604020202020204" pitchFamily="34" charset="0"/>
                <a:cs typeface="Arial" panose="020B0604020202020204" pitchFamily="34" charset="0"/>
              </a:rPr>
              <a:t>two witnesses</a:t>
            </a:r>
            <a:r>
              <a:rPr lang="en-US" sz="2800" b="1" i="1" dirty="0">
                <a:latin typeface="Arial" panose="020B0604020202020204" pitchFamily="34" charset="0"/>
                <a:cs typeface="Arial" panose="020B0604020202020204" pitchFamily="34" charset="0"/>
              </a:rPr>
              <a:t>, and they shall prophesy a thousand two hundred and threescore days, clothed in sackcloth</a:t>
            </a:r>
            <a:r>
              <a:rPr lang="en-US" sz="2800" i="1" dirty="0">
                <a:latin typeface="Arial" panose="020B0604020202020204" pitchFamily="34" charset="0"/>
                <a:cs typeface="Arial" panose="020B0604020202020204" pitchFamily="34" charset="0"/>
              </a:rPr>
              <a:t>.”</a:t>
            </a:r>
          </a:p>
        </p:txBody>
      </p:sp>
      <p:sp>
        <p:nvSpPr>
          <p:cNvPr id="6" name="Title 1"/>
          <p:cNvSpPr>
            <a:spLocks noGrp="1"/>
          </p:cNvSpPr>
          <p:nvPr>
            <p:ph type="title"/>
          </p:nvPr>
        </p:nvSpPr>
        <p:spPr>
          <a:xfrm>
            <a:off x="457200" y="506660"/>
            <a:ext cx="8229600" cy="769441"/>
          </a:xfrm>
          <a:solidFill>
            <a:schemeClr val="bg1"/>
          </a:solidFill>
          <a:ln w="38100">
            <a:solidFill>
              <a:schemeClr val="accent5">
                <a:lumMod val="50000"/>
              </a:schemeClr>
            </a:solidFill>
          </a:ln>
        </p:spPr>
        <p:txBody>
          <a:bodyPr>
            <a:spAutoFit/>
          </a:bodyPr>
          <a:lstStyle/>
          <a:p>
            <a:r>
              <a:rPr lang="en-US" b="1" dirty="0">
                <a:latin typeface="Arial" panose="020B0604020202020204" pitchFamily="34" charset="0"/>
                <a:cs typeface="Arial" panose="020B0604020202020204" pitchFamily="34" charset="0"/>
              </a:rPr>
              <a:t>Revelation 11:3</a:t>
            </a:r>
          </a:p>
        </p:txBody>
      </p:sp>
      <p:sp>
        <p:nvSpPr>
          <p:cNvPr id="7" name="Rectangle 6">
            <a:extLst>
              <a:ext uri="{FF2B5EF4-FFF2-40B4-BE49-F238E27FC236}">
                <a16:creationId xmlns:a16="http://schemas.microsoft.com/office/drawing/2014/main" id="{13AA9191-993E-4908-80FA-04DE348C251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37218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1066800" y="1600200"/>
            <a:ext cx="7010400" cy="4525963"/>
          </a:xfrm>
          <a:prstGeom prst="rect">
            <a:avLst/>
          </a:prstGeom>
          <a:noFill/>
          <a:ln w="9525">
            <a:noFill/>
            <a:miter lim="800000"/>
            <a:headEnd/>
            <a:tailEnd/>
          </a:ln>
        </p:spPr>
      </p:pic>
      <p:sp>
        <p:nvSpPr>
          <p:cNvPr id="5" name="TextBox 4"/>
          <p:cNvSpPr txBox="1"/>
          <p:nvPr/>
        </p:nvSpPr>
        <p:spPr>
          <a:xfrm>
            <a:off x="1981200" y="2087252"/>
            <a:ext cx="5105400" cy="2554545"/>
          </a:xfrm>
          <a:prstGeom prst="rect">
            <a:avLst/>
          </a:prstGeom>
          <a:noFill/>
        </p:spPr>
        <p:txBody>
          <a:bodyPr wrap="square" rtlCol="0">
            <a:spAutoFit/>
          </a:bodyPr>
          <a:lstStyle/>
          <a:p>
            <a:pPr lvl="0" algn="ctr" defTabSz="914400"/>
            <a:r>
              <a:rPr lang="en-US" sz="3200" i="1" dirty="0">
                <a:latin typeface="Arial" panose="020B0604020202020204" pitchFamily="34" charset="0"/>
                <a:cs typeface="Arial" panose="020B0604020202020204" pitchFamily="34" charset="0"/>
              </a:rPr>
              <a:t>“</a:t>
            </a:r>
            <a:r>
              <a:rPr lang="en-US" sz="3200" b="1" i="1" dirty="0">
                <a:latin typeface="Arial" panose="020B0604020202020204" pitchFamily="34" charset="0"/>
                <a:cs typeface="Arial" panose="020B0604020202020204" pitchFamily="34" charset="0"/>
              </a:rPr>
              <a:t>These are the </a:t>
            </a:r>
            <a:r>
              <a:rPr lang="en-US" sz="3200" b="1" i="1" u="sng" dirty="0">
                <a:latin typeface="Arial" panose="020B0604020202020204" pitchFamily="34" charset="0"/>
                <a:cs typeface="Arial" panose="020B0604020202020204" pitchFamily="34" charset="0"/>
              </a:rPr>
              <a:t>two olive trees</a:t>
            </a:r>
            <a:r>
              <a:rPr lang="en-US" sz="3200" b="1" i="1" dirty="0">
                <a:latin typeface="Arial" panose="020B0604020202020204" pitchFamily="34" charset="0"/>
                <a:cs typeface="Arial" panose="020B0604020202020204" pitchFamily="34" charset="0"/>
              </a:rPr>
              <a:t> and the </a:t>
            </a:r>
            <a:r>
              <a:rPr lang="en-US" sz="3200" b="1" i="1" u="sng" dirty="0">
                <a:latin typeface="Arial" panose="020B0604020202020204" pitchFamily="34" charset="0"/>
                <a:cs typeface="Arial" panose="020B0604020202020204" pitchFamily="34" charset="0"/>
              </a:rPr>
              <a:t>two candlesticks</a:t>
            </a:r>
            <a:r>
              <a:rPr lang="en-US" sz="3200" b="1" i="1" dirty="0">
                <a:latin typeface="Arial" panose="020B0604020202020204" pitchFamily="34" charset="0"/>
                <a:cs typeface="Arial" panose="020B0604020202020204" pitchFamily="34" charset="0"/>
              </a:rPr>
              <a:t>, standing before the Lord of the earth</a:t>
            </a:r>
            <a:r>
              <a:rPr lang="en-US" sz="3200" i="1" dirty="0">
                <a:latin typeface="Arial" panose="020B0604020202020204" pitchFamily="34" charset="0"/>
                <a:cs typeface="Arial" panose="020B0604020202020204" pitchFamily="34" charset="0"/>
              </a:rPr>
              <a:t>.”</a:t>
            </a:r>
          </a:p>
        </p:txBody>
      </p:sp>
      <p:sp>
        <p:nvSpPr>
          <p:cNvPr id="6" name="Title 1"/>
          <p:cNvSpPr>
            <a:spLocks noGrp="1"/>
          </p:cNvSpPr>
          <p:nvPr>
            <p:ph type="title"/>
          </p:nvPr>
        </p:nvSpPr>
        <p:spPr>
          <a:xfrm>
            <a:off x="457200" y="506660"/>
            <a:ext cx="8229600" cy="769441"/>
          </a:xfrm>
          <a:solidFill>
            <a:schemeClr val="bg1"/>
          </a:solidFill>
          <a:ln w="38100">
            <a:solidFill>
              <a:schemeClr val="accent5">
                <a:lumMod val="50000"/>
              </a:schemeClr>
            </a:solidFill>
          </a:ln>
        </p:spPr>
        <p:txBody>
          <a:bodyPr>
            <a:spAutoFit/>
          </a:bodyPr>
          <a:lstStyle/>
          <a:p>
            <a:r>
              <a:rPr lang="en-US" b="1" dirty="0">
                <a:latin typeface="Arial" panose="020B0604020202020204" pitchFamily="34" charset="0"/>
                <a:cs typeface="Arial" panose="020B0604020202020204" pitchFamily="34" charset="0"/>
              </a:rPr>
              <a:t>Revelation 11:4</a:t>
            </a:r>
          </a:p>
        </p:txBody>
      </p:sp>
      <p:sp>
        <p:nvSpPr>
          <p:cNvPr id="7" name="Rectangle 6">
            <a:extLst>
              <a:ext uri="{FF2B5EF4-FFF2-40B4-BE49-F238E27FC236}">
                <a16:creationId xmlns:a16="http://schemas.microsoft.com/office/drawing/2014/main" id="{AEE08923-A6F9-44E1-817F-4781EDFAFBF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752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49234"/>
            <a:ext cx="8229600" cy="701731"/>
          </a:xfrm>
          <a:noFill/>
        </p:spPr>
        <p:txBody>
          <a:bodyPr anchor="ctr">
            <a:spAutoFit/>
          </a:bodyPr>
          <a:lstStyle/>
          <a:p>
            <a:pPr algn="ctr"/>
            <a:r>
              <a:rPr lang="en-US" altLang="en-US" b="1" dirty="0">
                <a:solidFill>
                  <a:schemeClr val="tx1"/>
                </a:solidFill>
                <a:latin typeface="Arial" panose="020B0604020202020204" pitchFamily="34" charset="0"/>
                <a:cs typeface="Arial" panose="020B0604020202020204" pitchFamily="34" charset="0"/>
              </a:rPr>
              <a:t>Revelation</a:t>
            </a:r>
          </a:p>
        </p:txBody>
      </p:sp>
      <p:sp>
        <p:nvSpPr>
          <p:cNvPr id="30723" name="Text Box 3"/>
          <p:cNvSpPr txBox="1">
            <a:spLocks noChangeArrowheads="1"/>
          </p:cNvSpPr>
          <p:nvPr/>
        </p:nvSpPr>
        <p:spPr bwMode="auto">
          <a:xfrm>
            <a:off x="1506538" y="1866900"/>
            <a:ext cx="6163290" cy="2862322"/>
          </a:xfrm>
          <a:prstGeom prst="rect">
            <a:avLst/>
          </a:prstGeom>
          <a:noFill/>
          <a:ln>
            <a:noFill/>
          </a:ln>
          <a:effectLst/>
        </p:spPr>
        <p:txBody>
          <a:bodyPr wrap="none">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 </a:t>
            </a:r>
            <a:r>
              <a:rPr kumimoji="0" lang="en-US" altLang="en-US" sz="2800" b="1"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Struggle on Earth</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(1-11)</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John’s Vision</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(1)</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B.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Letters to 7 churches</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(2-3)</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C.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God in control</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(4-5)</a:t>
            </a:r>
          </a:p>
          <a:p>
            <a:pPr marL="0" marR="0" lvl="0" indent="0" algn="l" defTabSz="914400" rtl="0" eaLnBrk="1" fontAlgn="base" latinLnBrk="0" hangingPunct="1">
              <a:lnSpc>
                <a:spcPct val="100000"/>
              </a:lnSpc>
              <a:spcBef>
                <a:spcPts val="1200"/>
              </a:spcBef>
              <a:spcAft>
                <a:spcPct val="0"/>
              </a:spcAft>
              <a:buClrTx/>
              <a:buSzTx/>
              <a:buFontTx/>
              <a:buNone/>
              <a:tabLst>
                <a:tab pos="457200" algn="l"/>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D. </a:t>
            </a:r>
            <a:r>
              <a:rPr kumimoji="0" lang="en-US" altLang="en-US" sz="2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Opening of seven seals</a:t>
            </a: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(6-11)</a:t>
            </a:r>
          </a:p>
        </p:txBody>
      </p:sp>
      <p:sp>
        <p:nvSpPr>
          <p:cNvPr id="2" name="Slide Number Placeholder 1">
            <a:extLst>
              <a:ext uri="{FF2B5EF4-FFF2-40B4-BE49-F238E27FC236}">
                <a16:creationId xmlns:a16="http://schemas.microsoft.com/office/drawing/2014/main" id="{084BD94A-177D-457E-843A-C318AD2A943A}"/>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D7C3C-26EA-48D1-89DB-82086917E937}"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712183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4187"/>
            <a:ext cx="8229600" cy="4001095"/>
          </a:xfrm>
          <a:solidFill>
            <a:schemeClr val="bg1"/>
          </a:solidFill>
          <a:ln w="38100">
            <a:solidFill>
              <a:schemeClr val="accent5">
                <a:lumMod val="50000"/>
              </a:schemeClr>
            </a:solidFill>
          </a:ln>
        </p:spPr>
        <p:txBody>
          <a:bodyPr>
            <a:spAutoFit/>
          </a:bodyPr>
          <a:lstStyle/>
          <a:p>
            <a:r>
              <a:rPr lang="en-US" b="1" dirty="0">
                <a:latin typeface="Arial" panose="020B0604020202020204" pitchFamily="34" charset="0"/>
                <a:cs typeface="Arial" panose="020B0604020202020204" pitchFamily="34" charset="0"/>
              </a:rPr>
              <a:t>Picture # 4</a:t>
            </a:r>
            <a:r>
              <a:rPr lang="en-US"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“my two witnesses”</a:t>
            </a:r>
          </a:p>
          <a:p>
            <a:pPr>
              <a:spcBef>
                <a:spcPts val="1200"/>
              </a:spcBef>
            </a:pPr>
            <a:r>
              <a:rPr lang="en-US" dirty="0">
                <a:latin typeface="Arial" panose="020B0604020202020204" pitchFamily="34" charset="0"/>
                <a:cs typeface="Arial" panose="020B0604020202020204" pitchFamily="34" charset="0"/>
              </a:rPr>
              <a:t>Granted </a:t>
            </a:r>
            <a:r>
              <a:rPr lang="en-US" b="1" dirty="0">
                <a:latin typeface="Arial" panose="020B0604020202020204" pitchFamily="34" charset="0"/>
                <a:cs typeface="Arial" panose="020B0604020202020204" pitchFamily="34" charset="0"/>
              </a:rPr>
              <a:t>authority</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empowered</a:t>
            </a:r>
            <a:r>
              <a:rPr lang="en-US" dirty="0">
                <a:latin typeface="Arial" panose="020B0604020202020204" pitchFamily="34" charset="0"/>
                <a:cs typeface="Arial" panose="020B0604020202020204" pitchFamily="34" charset="0"/>
              </a:rPr>
              <a:t> by God to </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prophesy</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(speak for God)</a:t>
            </a:r>
          </a:p>
          <a:p>
            <a:pPr>
              <a:spcBef>
                <a:spcPts val="1200"/>
              </a:spcBef>
            </a:pPr>
            <a:r>
              <a:rPr lang="en-US" b="1" dirty="0">
                <a:latin typeface="Arial" panose="020B0604020202020204" pitchFamily="34" charset="0"/>
                <a:cs typeface="Arial" panose="020B0604020202020204" pitchFamily="34" charset="0"/>
              </a:rPr>
              <a:t>Proclamation</a:t>
            </a:r>
            <a:r>
              <a:rPr lang="en-US" dirty="0">
                <a:latin typeface="Arial" panose="020B0604020202020204" pitchFamily="34" charset="0"/>
                <a:cs typeface="Arial" panose="020B0604020202020204" pitchFamily="34" charset="0"/>
              </a:rPr>
              <a:t> of truth will continue even during the time of this intense persecution.</a:t>
            </a:r>
          </a:p>
          <a:p>
            <a:pPr>
              <a:spcBef>
                <a:spcPts val="1200"/>
              </a:spcBef>
            </a:pPr>
            <a:r>
              <a:rPr lang="en-US" dirty="0">
                <a:latin typeface="Arial" panose="020B0604020202020204" pitchFamily="34" charset="0"/>
                <a:cs typeface="Arial" panose="020B0604020202020204" pitchFamily="34" charset="0"/>
              </a:rPr>
              <a:t>Also represented by “</a:t>
            </a:r>
            <a:r>
              <a:rPr lang="en-US" b="1" dirty="0">
                <a:latin typeface="Arial" panose="020B0604020202020204" pitchFamily="34" charset="0"/>
                <a:cs typeface="Arial" panose="020B0604020202020204" pitchFamily="34" charset="0"/>
              </a:rPr>
              <a:t>two olive trees</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two lampstands</a:t>
            </a:r>
            <a:r>
              <a:rPr lang="en-US" dirty="0">
                <a:latin typeface="Arial" panose="020B0604020202020204" pitchFamily="34" charset="0"/>
                <a:cs typeface="Arial" panose="020B0604020202020204" pitchFamily="34" charset="0"/>
              </a:rPr>
              <a:t>”</a:t>
            </a:r>
          </a:p>
        </p:txBody>
      </p:sp>
      <p:sp>
        <p:nvSpPr>
          <p:cNvPr id="5" name="Title 1"/>
          <p:cNvSpPr>
            <a:spLocks noGrp="1"/>
          </p:cNvSpPr>
          <p:nvPr>
            <p:ph type="title"/>
          </p:nvPr>
        </p:nvSpPr>
        <p:spPr>
          <a:xfrm>
            <a:off x="457200" y="450098"/>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The Two Witnesses</a:t>
            </a:r>
          </a:p>
        </p:txBody>
      </p:sp>
      <p:sp>
        <p:nvSpPr>
          <p:cNvPr id="4" name="Rectangle 3">
            <a:extLst>
              <a:ext uri="{FF2B5EF4-FFF2-40B4-BE49-F238E27FC236}">
                <a16:creationId xmlns:a16="http://schemas.microsoft.com/office/drawing/2014/main" id="{C6E1B8D8-D34C-425A-BD70-6FCB854AD0B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39666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4663"/>
            <a:ext cx="8229600" cy="2369880"/>
          </a:xfrm>
          <a:solidFill>
            <a:schemeClr val="bg1"/>
          </a:solidFill>
          <a:ln w="38100">
            <a:solidFill>
              <a:schemeClr val="accent5">
                <a:lumMod val="50000"/>
              </a:schemeClr>
            </a:solidFill>
          </a:ln>
        </p:spPr>
        <p:txBody>
          <a:bodyPr>
            <a:spAutoFit/>
          </a:bodyPr>
          <a:lstStyle/>
          <a:p>
            <a:r>
              <a:rPr lang="en-US" b="1" dirty="0">
                <a:latin typeface="Arial Narrow" panose="020B0606020202030204" pitchFamily="34" charset="0"/>
                <a:cs typeface="Arial" panose="020B0604020202020204" pitchFamily="34" charset="0"/>
              </a:rPr>
              <a:t>Picture # 4</a:t>
            </a:r>
            <a:r>
              <a:rPr lang="en-US" dirty="0">
                <a:latin typeface="Arial Narrow" panose="020B0606020202030204" pitchFamily="34" charset="0"/>
                <a:cs typeface="Arial" panose="020B0604020202020204" pitchFamily="34" charset="0"/>
              </a:rPr>
              <a:t> – </a:t>
            </a:r>
            <a:r>
              <a:rPr lang="en-US" i="1" dirty="0">
                <a:latin typeface="Arial Narrow" panose="020B0606020202030204" pitchFamily="34" charset="0"/>
                <a:cs typeface="Arial" panose="020B0604020202020204" pitchFamily="34" charset="0"/>
              </a:rPr>
              <a:t>“my two witnesses”</a:t>
            </a:r>
          </a:p>
          <a:p>
            <a:pPr>
              <a:spcBef>
                <a:spcPts val="1200"/>
              </a:spcBef>
            </a:pPr>
            <a:r>
              <a:rPr lang="en-US" dirty="0">
                <a:latin typeface="Arial Narrow" panose="020B0606020202030204" pitchFamily="34" charset="0"/>
                <a:cs typeface="Arial" panose="020B0604020202020204" pitchFamily="34" charset="0"/>
              </a:rPr>
              <a:t>Prophesy for “</a:t>
            </a:r>
            <a:r>
              <a:rPr lang="en-US" b="1" dirty="0">
                <a:latin typeface="Arial Narrow" panose="020B0606020202030204" pitchFamily="34" charset="0"/>
                <a:cs typeface="Arial" panose="020B0604020202020204" pitchFamily="34" charset="0"/>
              </a:rPr>
              <a:t>1,260 days</a:t>
            </a:r>
            <a:r>
              <a:rPr lang="en-US" dirty="0">
                <a:latin typeface="Arial Narrow" panose="020B0606020202030204" pitchFamily="34" charset="0"/>
                <a:cs typeface="Arial" panose="020B0604020202020204" pitchFamily="34" charset="0"/>
              </a:rPr>
              <a:t>” – clothed in “</a:t>
            </a:r>
            <a:r>
              <a:rPr lang="en-US" b="1" dirty="0">
                <a:latin typeface="Arial Narrow" panose="020B0606020202030204" pitchFamily="34" charset="0"/>
                <a:cs typeface="Arial" panose="020B0604020202020204" pitchFamily="34" charset="0"/>
              </a:rPr>
              <a:t>sackcloth</a:t>
            </a:r>
            <a:r>
              <a:rPr lang="en-US" dirty="0">
                <a:latin typeface="Arial Narrow" panose="020B0606020202030204" pitchFamily="34" charset="0"/>
                <a:cs typeface="Arial" panose="020B0604020202020204" pitchFamily="34" charset="0"/>
              </a:rPr>
              <a:t>”</a:t>
            </a:r>
          </a:p>
          <a:p>
            <a:pPr>
              <a:spcBef>
                <a:spcPts val="1200"/>
              </a:spcBef>
            </a:pPr>
            <a:r>
              <a:rPr lang="en-US" dirty="0">
                <a:latin typeface="Arial Narrow" panose="020B0606020202030204" pitchFamily="34" charset="0"/>
                <a:cs typeface="Arial" panose="020B0604020202020204" pitchFamily="34" charset="0"/>
              </a:rPr>
              <a:t>Sackcloth represents </a:t>
            </a:r>
            <a:r>
              <a:rPr lang="en-US" i="1" dirty="0">
                <a:latin typeface="Arial Narrow" panose="020B0606020202030204" pitchFamily="34" charset="0"/>
                <a:cs typeface="Arial" panose="020B0604020202020204" pitchFamily="34" charset="0"/>
              </a:rPr>
              <a:t>“mourning and a time of difficulty, humiliation, and affliction.”</a:t>
            </a:r>
          </a:p>
        </p:txBody>
      </p:sp>
      <p:sp>
        <p:nvSpPr>
          <p:cNvPr id="5" name="Title 1"/>
          <p:cNvSpPr>
            <a:spLocks noGrp="1"/>
          </p:cNvSpPr>
          <p:nvPr>
            <p:ph type="title"/>
          </p:nvPr>
        </p:nvSpPr>
        <p:spPr>
          <a:xfrm>
            <a:off x="457200" y="440671"/>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The Two Witnesses</a:t>
            </a:r>
          </a:p>
        </p:txBody>
      </p:sp>
      <p:sp>
        <p:nvSpPr>
          <p:cNvPr id="4" name="Rectangle 3">
            <a:extLst>
              <a:ext uri="{FF2B5EF4-FFF2-40B4-BE49-F238E27FC236}">
                <a16:creationId xmlns:a16="http://schemas.microsoft.com/office/drawing/2014/main" id="{57852EE7-F79B-4CEA-AD86-9565D794664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420128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0514"/>
            <a:ext cx="8229600" cy="5213735"/>
          </a:xfrm>
          <a:solidFill>
            <a:schemeClr val="bg1"/>
          </a:solidFill>
          <a:ln w="38100">
            <a:solidFill>
              <a:schemeClr val="accent5">
                <a:lumMod val="50000"/>
              </a:schemeClr>
            </a:solidFill>
          </a:ln>
        </p:spPr>
        <p:txBody>
          <a:bodyPr>
            <a:spAutoFit/>
          </a:bodyPr>
          <a:lstStyle/>
          <a:p>
            <a:r>
              <a:rPr lang="en-US" b="1" dirty="0">
                <a:latin typeface="Arial Narrow" panose="020B0606020202030204" pitchFamily="34" charset="0"/>
              </a:rPr>
              <a:t>Picture # 4</a:t>
            </a:r>
            <a:r>
              <a:rPr lang="en-US" dirty="0">
                <a:latin typeface="Arial Narrow" panose="020B0606020202030204" pitchFamily="34" charset="0"/>
              </a:rPr>
              <a:t> – </a:t>
            </a:r>
            <a:r>
              <a:rPr lang="en-US" i="1" dirty="0">
                <a:latin typeface="Arial Narrow" panose="020B0606020202030204" pitchFamily="34" charset="0"/>
              </a:rPr>
              <a:t>“my two witnesses”</a:t>
            </a:r>
          </a:p>
          <a:p>
            <a:r>
              <a:rPr lang="en-US" u="sng" dirty="0">
                <a:latin typeface="Arial Narrow" panose="020B0606020202030204" pitchFamily="34" charset="0"/>
              </a:rPr>
              <a:t>Who are the </a:t>
            </a:r>
            <a:r>
              <a:rPr lang="en-US" i="1" u="sng" dirty="0">
                <a:latin typeface="Arial Narrow" panose="020B0606020202030204" pitchFamily="34" charset="0"/>
              </a:rPr>
              <a:t>“</a:t>
            </a:r>
            <a:r>
              <a:rPr lang="en-US" b="1" i="1" u="sng" dirty="0">
                <a:latin typeface="Arial Narrow" panose="020B0606020202030204" pitchFamily="34" charset="0"/>
              </a:rPr>
              <a:t>two witnesses</a:t>
            </a:r>
            <a:r>
              <a:rPr lang="en-US" b="1" i="1" dirty="0">
                <a:latin typeface="Arial Narrow" panose="020B0606020202030204" pitchFamily="34" charset="0"/>
              </a:rPr>
              <a:t>?</a:t>
            </a:r>
            <a:r>
              <a:rPr lang="en-US" i="1" dirty="0">
                <a:latin typeface="Arial Narrow" panose="020B0606020202030204" pitchFamily="34" charset="0"/>
              </a:rPr>
              <a:t>”</a:t>
            </a:r>
          </a:p>
          <a:p>
            <a:r>
              <a:rPr lang="en-US" dirty="0">
                <a:latin typeface="Arial Narrow" panose="020B0606020202030204" pitchFamily="34" charset="0"/>
              </a:rPr>
              <a:t>They are “standing before the God of the earth.”</a:t>
            </a:r>
          </a:p>
          <a:p>
            <a:r>
              <a:rPr lang="en-US" dirty="0">
                <a:latin typeface="Arial Narrow" panose="020B0606020202030204" pitchFamily="34" charset="0"/>
              </a:rPr>
              <a:t>They are spokesmen for God. verse 5</a:t>
            </a:r>
          </a:p>
          <a:p>
            <a:r>
              <a:rPr lang="en-US" dirty="0">
                <a:latin typeface="Arial Narrow" panose="020B0606020202030204" pitchFamily="34" charset="0"/>
              </a:rPr>
              <a:t>They would prophecy. verses 3-6</a:t>
            </a:r>
          </a:p>
          <a:p>
            <a:r>
              <a:rPr lang="en-US" dirty="0">
                <a:latin typeface="Arial Narrow" panose="020B0606020202030204" pitchFamily="34" charset="0"/>
              </a:rPr>
              <a:t>They are enemies of </a:t>
            </a:r>
            <a:r>
              <a:rPr lang="en-US" i="1" dirty="0">
                <a:latin typeface="Arial Narrow" panose="020B0606020202030204" pitchFamily="34" charset="0"/>
              </a:rPr>
              <a:t>“the beast.” </a:t>
            </a:r>
            <a:r>
              <a:rPr lang="en-US" dirty="0">
                <a:latin typeface="Arial Narrow" panose="020B0606020202030204" pitchFamily="34" charset="0"/>
              </a:rPr>
              <a:t>verse 7</a:t>
            </a:r>
          </a:p>
          <a:p>
            <a:r>
              <a:rPr lang="en-US" dirty="0">
                <a:latin typeface="Arial Narrow" panose="020B0606020202030204" pitchFamily="34" charset="0"/>
              </a:rPr>
              <a:t>They would be killed. verses 7-10</a:t>
            </a:r>
          </a:p>
          <a:p>
            <a:r>
              <a:rPr lang="en-US" dirty="0">
                <a:latin typeface="Arial Narrow" panose="020B0606020202030204" pitchFamily="34" charset="0"/>
              </a:rPr>
              <a:t>They would be resurrected. verses 11-14;</a:t>
            </a:r>
            <a:br>
              <a:rPr lang="en-US" dirty="0">
                <a:latin typeface="Arial Narrow" panose="020B0606020202030204" pitchFamily="34" charset="0"/>
              </a:rPr>
            </a:br>
            <a:r>
              <a:rPr lang="en-US" dirty="0">
                <a:latin typeface="Arial Narrow" panose="020B0606020202030204" pitchFamily="34" charset="0"/>
              </a:rPr>
              <a:t>cf. Ezekiel 37</a:t>
            </a:r>
          </a:p>
        </p:txBody>
      </p:sp>
      <p:sp>
        <p:nvSpPr>
          <p:cNvPr id="4" name="Rectangle 3">
            <a:extLst>
              <a:ext uri="{FF2B5EF4-FFF2-40B4-BE49-F238E27FC236}">
                <a16:creationId xmlns:a16="http://schemas.microsoft.com/office/drawing/2014/main" id="{6E6AF308-1884-474C-A4FC-9EFD1D1777E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
        <p:nvSpPr>
          <p:cNvPr id="7" name="Title 1">
            <a:extLst>
              <a:ext uri="{FF2B5EF4-FFF2-40B4-BE49-F238E27FC236}">
                <a16:creationId xmlns:a16="http://schemas.microsoft.com/office/drawing/2014/main" id="{8552C3A8-5DE4-49CC-8BC7-D8649BCD8C87}"/>
              </a:ext>
            </a:extLst>
          </p:cNvPr>
          <p:cNvSpPr>
            <a:spLocks noGrp="1"/>
          </p:cNvSpPr>
          <p:nvPr>
            <p:ph type="title"/>
          </p:nvPr>
        </p:nvSpPr>
        <p:spPr>
          <a:xfrm>
            <a:off x="457200" y="450098"/>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The Two Witnesses</a:t>
            </a:r>
          </a:p>
        </p:txBody>
      </p:sp>
    </p:spTree>
    <p:extLst>
      <p:ext uri="{BB962C8B-B14F-4D97-AF65-F5344CB8AC3E}">
        <p14:creationId xmlns:p14="http://schemas.microsoft.com/office/powerpoint/2010/main" val="57924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heel(1)">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695" y="1345671"/>
            <a:ext cx="8927183" cy="5386090"/>
          </a:xfrm>
          <a:solidFill>
            <a:schemeClr val="bg1"/>
          </a:solidFill>
          <a:ln w="38100">
            <a:solidFill>
              <a:schemeClr val="accent5">
                <a:lumMod val="50000"/>
              </a:schemeClr>
            </a:solidFill>
          </a:ln>
        </p:spPr>
        <p:txBody>
          <a:bodyPr wrap="square">
            <a:spAutoFit/>
          </a:bodyPr>
          <a:lstStyle/>
          <a:p>
            <a:r>
              <a:rPr lang="en-US" b="1" dirty="0">
                <a:latin typeface="Arial Narrow" panose="020B0606020202030204" pitchFamily="34" charset="0"/>
              </a:rPr>
              <a:t>Picture # 4</a:t>
            </a:r>
            <a:r>
              <a:rPr lang="en-US" dirty="0">
                <a:latin typeface="Arial Narrow" panose="020B0606020202030204" pitchFamily="34" charset="0"/>
              </a:rPr>
              <a:t> – </a:t>
            </a:r>
            <a:r>
              <a:rPr lang="en-US" i="1" dirty="0">
                <a:latin typeface="Arial Narrow" panose="020B0606020202030204" pitchFamily="34" charset="0"/>
              </a:rPr>
              <a:t>“my two witnesses”</a:t>
            </a:r>
          </a:p>
          <a:p>
            <a:r>
              <a:rPr lang="en-US" u="sng" dirty="0">
                <a:latin typeface="Arial Narrow" panose="020B0606020202030204" pitchFamily="34" charset="0"/>
              </a:rPr>
              <a:t>Who are the </a:t>
            </a:r>
            <a:r>
              <a:rPr lang="en-US" i="1" u="sng" dirty="0">
                <a:latin typeface="Arial Narrow" panose="020B0606020202030204" pitchFamily="34" charset="0"/>
              </a:rPr>
              <a:t>“</a:t>
            </a:r>
            <a:r>
              <a:rPr lang="en-US" b="1" i="1" u="sng" dirty="0">
                <a:latin typeface="Arial Narrow" panose="020B0606020202030204" pitchFamily="34" charset="0"/>
              </a:rPr>
              <a:t>two witnesses</a:t>
            </a:r>
            <a:r>
              <a:rPr lang="en-US" b="1" i="1" dirty="0">
                <a:latin typeface="Arial Narrow" panose="020B0606020202030204" pitchFamily="34" charset="0"/>
              </a:rPr>
              <a:t>?</a:t>
            </a:r>
            <a:r>
              <a:rPr lang="en-US" i="1" dirty="0">
                <a:latin typeface="Arial Narrow" panose="020B0606020202030204" pitchFamily="34" charset="0"/>
              </a:rPr>
              <a:t>”</a:t>
            </a:r>
          </a:p>
          <a:p>
            <a:pPr lvl="1"/>
            <a:r>
              <a:rPr lang="en-US" dirty="0">
                <a:latin typeface="Arial Narrow" panose="020B0606020202030204" pitchFamily="34" charset="0"/>
              </a:rPr>
              <a:t>Some suggest two specific people (i.e. Moses and Elijah).</a:t>
            </a:r>
          </a:p>
          <a:p>
            <a:pPr lvl="1"/>
            <a:r>
              <a:rPr lang="en-US" dirty="0">
                <a:latin typeface="Arial Narrow" panose="020B0606020202030204" pitchFamily="34" charset="0"/>
              </a:rPr>
              <a:t>Others suggest the Old and New Testaments.</a:t>
            </a:r>
          </a:p>
          <a:p>
            <a:r>
              <a:rPr lang="en-US" dirty="0">
                <a:latin typeface="Arial Narrow" panose="020B0606020202030204" pitchFamily="34" charset="0"/>
              </a:rPr>
              <a:t>Two witnesses necessary to </a:t>
            </a:r>
            <a:r>
              <a:rPr lang="en-US" b="1" dirty="0">
                <a:latin typeface="Arial Narrow" panose="020B0606020202030204" pitchFamily="34" charset="0"/>
              </a:rPr>
              <a:t>establish credibility. </a:t>
            </a:r>
            <a:r>
              <a:rPr lang="en-US" dirty="0">
                <a:latin typeface="Arial Narrow" panose="020B0606020202030204" pitchFamily="34" charset="0"/>
              </a:rPr>
              <a:t>(Deuteronomy 17:6; 19:15; 1 Timothy 5:19)</a:t>
            </a:r>
          </a:p>
          <a:p>
            <a:r>
              <a:rPr lang="en-US" dirty="0">
                <a:latin typeface="Arial Narrow" panose="020B0606020202030204" pitchFamily="34" charset="0"/>
              </a:rPr>
              <a:t>Contextually, the </a:t>
            </a:r>
            <a:r>
              <a:rPr lang="en-US" i="1" dirty="0">
                <a:latin typeface="Arial Narrow" panose="020B0606020202030204" pitchFamily="34" charset="0"/>
              </a:rPr>
              <a:t>“two witnesses” </a:t>
            </a:r>
            <a:r>
              <a:rPr lang="en-US" dirty="0">
                <a:latin typeface="Arial Narrow" panose="020B0606020202030204" pitchFamily="34" charset="0"/>
              </a:rPr>
              <a:t>refer to the church, God’s people who would carry forth the gospel in the midst of persecution.</a:t>
            </a:r>
          </a:p>
          <a:p>
            <a:pPr lvl="1"/>
            <a:r>
              <a:rPr lang="en-US" dirty="0">
                <a:latin typeface="Arial Narrow" panose="020B0606020202030204" pitchFamily="34" charset="0"/>
              </a:rPr>
              <a:t>God calls them </a:t>
            </a:r>
            <a:r>
              <a:rPr lang="en-US" i="1" dirty="0">
                <a:latin typeface="Arial Narrow" panose="020B0606020202030204" pitchFamily="34" charset="0"/>
              </a:rPr>
              <a:t>“my two witnesses” (verse 3).</a:t>
            </a:r>
          </a:p>
        </p:txBody>
      </p:sp>
      <p:sp>
        <p:nvSpPr>
          <p:cNvPr id="4" name="Rectangle 3">
            <a:extLst>
              <a:ext uri="{FF2B5EF4-FFF2-40B4-BE49-F238E27FC236}">
                <a16:creationId xmlns:a16="http://schemas.microsoft.com/office/drawing/2014/main" id="{6E6AF308-1884-474C-A4FC-9EFD1D1777E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
        <p:nvSpPr>
          <p:cNvPr id="7" name="Title 1">
            <a:extLst>
              <a:ext uri="{FF2B5EF4-FFF2-40B4-BE49-F238E27FC236}">
                <a16:creationId xmlns:a16="http://schemas.microsoft.com/office/drawing/2014/main" id="{E6F7013B-A5CA-4017-BB9D-9AB5A438F378}"/>
              </a:ext>
            </a:extLst>
          </p:cNvPr>
          <p:cNvSpPr>
            <a:spLocks noGrp="1"/>
          </p:cNvSpPr>
          <p:nvPr>
            <p:ph type="title"/>
          </p:nvPr>
        </p:nvSpPr>
        <p:spPr>
          <a:xfrm>
            <a:off x="457200" y="450098"/>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The Two Witnesses</a:t>
            </a:r>
          </a:p>
        </p:txBody>
      </p:sp>
    </p:spTree>
    <p:extLst>
      <p:ext uri="{BB962C8B-B14F-4D97-AF65-F5344CB8AC3E}">
        <p14:creationId xmlns:p14="http://schemas.microsoft.com/office/powerpoint/2010/main" val="304207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68" y="1600200"/>
            <a:ext cx="8936610" cy="4998291"/>
          </a:xfrm>
          <a:solidFill>
            <a:schemeClr val="bg1"/>
          </a:solidFill>
          <a:ln w="38100">
            <a:solidFill>
              <a:schemeClr val="accent5">
                <a:lumMod val="50000"/>
              </a:schemeClr>
            </a:solidFill>
          </a:ln>
        </p:spPr>
        <p:txBody>
          <a:bodyPr wrap="square">
            <a:spAutoFit/>
          </a:bodyPr>
          <a:lstStyle/>
          <a:p>
            <a:r>
              <a:rPr lang="en-US" b="1" dirty="0">
                <a:latin typeface="Arial Narrow" panose="020B0606020202030204" pitchFamily="34" charset="0"/>
              </a:rPr>
              <a:t>Picture # 4</a:t>
            </a:r>
            <a:r>
              <a:rPr lang="en-US" dirty="0">
                <a:latin typeface="Arial Narrow" panose="020B0606020202030204" pitchFamily="34" charset="0"/>
              </a:rPr>
              <a:t> – </a:t>
            </a:r>
            <a:r>
              <a:rPr lang="en-US" i="1" dirty="0">
                <a:latin typeface="Arial Narrow" panose="020B0606020202030204" pitchFamily="34" charset="0"/>
              </a:rPr>
              <a:t>“my two witnesses”</a:t>
            </a:r>
          </a:p>
          <a:p>
            <a:r>
              <a:rPr lang="en-US" u="sng" dirty="0">
                <a:latin typeface="Arial Narrow" panose="020B0606020202030204" pitchFamily="34" charset="0"/>
              </a:rPr>
              <a:t>Who are the </a:t>
            </a:r>
            <a:r>
              <a:rPr lang="en-US" i="1" u="sng" dirty="0">
                <a:latin typeface="Arial Narrow" panose="020B0606020202030204" pitchFamily="34" charset="0"/>
              </a:rPr>
              <a:t>“</a:t>
            </a:r>
            <a:r>
              <a:rPr lang="en-US" b="1" i="1" u="sng" dirty="0">
                <a:latin typeface="Arial Narrow" panose="020B0606020202030204" pitchFamily="34" charset="0"/>
              </a:rPr>
              <a:t>two witnesses</a:t>
            </a:r>
            <a:r>
              <a:rPr lang="en-US" b="1" i="1" dirty="0">
                <a:latin typeface="Arial Narrow" panose="020B0606020202030204" pitchFamily="34" charset="0"/>
              </a:rPr>
              <a:t>?</a:t>
            </a:r>
            <a:r>
              <a:rPr lang="en-US" i="1" dirty="0">
                <a:latin typeface="Arial Narrow" panose="020B0606020202030204" pitchFamily="34" charset="0"/>
              </a:rPr>
              <a:t>”</a:t>
            </a:r>
          </a:p>
          <a:p>
            <a:pPr lvl="0">
              <a:spcBef>
                <a:spcPts val="1200"/>
              </a:spcBef>
            </a:pPr>
            <a:r>
              <a:rPr lang="en-US" dirty="0">
                <a:latin typeface="Arial Narrow" panose="020B0606020202030204" pitchFamily="34" charset="0"/>
              </a:rPr>
              <a:t>Lampstands </a:t>
            </a:r>
            <a:r>
              <a:rPr lang="en-US" b="1" dirty="0">
                <a:latin typeface="Arial Narrow" panose="020B0606020202030204" pitchFamily="34" charset="0"/>
              </a:rPr>
              <a:t>give light,</a:t>
            </a:r>
            <a:r>
              <a:rPr lang="en-US" dirty="0">
                <a:latin typeface="Arial Narrow" panose="020B0606020202030204" pitchFamily="34" charset="0"/>
              </a:rPr>
              <a:t> and the olive trees provide </a:t>
            </a:r>
            <a:r>
              <a:rPr lang="en-US" b="1" dirty="0">
                <a:latin typeface="Arial Narrow" panose="020B0606020202030204" pitchFamily="34" charset="0"/>
              </a:rPr>
              <a:t>oil for the lamps</a:t>
            </a:r>
            <a:r>
              <a:rPr lang="en-US" dirty="0">
                <a:latin typeface="Arial Narrow" panose="020B0606020202030204" pitchFamily="34" charset="0"/>
              </a:rPr>
              <a:t>!</a:t>
            </a:r>
          </a:p>
          <a:p>
            <a:pPr lvl="1">
              <a:spcBef>
                <a:spcPts val="1200"/>
              </a:spcBef>
            </a:pPr>
            <a:r>
              <a:rPr lang="en-US" b="1" dirty="0">
                <a:latin typeface="Arial Narrow" panose="020B0606020202030204" pitchFamily="34" charset="0"/>
                <a:cs typeface="Arial" panose="020B0604020202020204" pitchFamily="34" charset="0"/>
              </a:rPr>
              <a:t> Candlesticks</a:t>
            </a:r>
            <a:r>
              <a:rPr lang="en-US" dirty="0">
                <a:latin typeface="Arial Narrow" panose="020B0606020202030204" pitchFamily="34" charset="0"/>
                <a:cs typeface="Arial" panose="020B0604020202020204" pitchFamily="34" charset="0"/>
              </a:rPr>
              <a:t> have represented the churches. (1:12; Chapters 2-3)</a:t>
            </a:r>
          </a:p>
          <a:p>
            <a:pPr lvl="1">
              <a:spcBef>
                <a:spcPts val="1200"/>
              </a:spcBef>
            </a:pPr>
            <a:r>
              <a:rPr lang="en-US" b="1" dirty="0">
                <a:latin typeface="Arial Narrow" panose="020B0606020202030204" pitchFamily="34" charset="0"/>
                <a:cs typeface="Arial" panose="020B0604020202020204" pitchFamily="34" charset="0"/>
              </a:rPr>
              <a:t>Olive trees (Zechariah 4:3-6)</a:t>
            </a:r>
            <a:endParaRPr lang="en-US" dirty="0">
              <a:latin typeface="Arial Narrow" panose="020B0606020202030204" pitchFamily="34" charset="0"/>
              <a:cs typeface="Arial" panose="020B0604020202020204" pitchFamily="34" charset="0"/>
            </a:endParaRPr>
          </a:p>
          <a:p>
            <a:r>
              <a:rPr lang="en-US" dirty="0">
                <a:latin typeface="Arial Narrow" panose="020B0606020202030204" pitchFamily="34" charset="0"/>
              </a:rPr>
              <a:t>The Lord will </a:t>
            </a:r>
            <a:r>
              <a:rPr lang="en-US" b="1" dirty="0">
                <a:latin typeface="Arial Narrow" panose="020B0606020202030204" pitchFamily="34" charset="0"/>
              </a:rPr>
              <a:t>support their efforts </a:t>
            </a:r>
            <a:r>
              <a:rPr lang="en-US" dirty="0">
                <a:latin typeface="Arial Narrow" panose="020B0606020202030204" pitchFamily="34" charset="0"/>
              </a:rPr>
              <a:t>and success in the mission! </a:t>
            </a:r>
            <a:r>
              <a:rPr lang="en-US" b="1" dirty="0">
                <a:latin typeface="Arial Narrow" panose="020B0606020202030204" pitchFamily="34" charset="0"/>
              </a:rPr>
              <a:t>(Philippians 2:15)</a:t>
            </a:r>
          </a:p>
        </p:txBody>
      </p:sp>
      <p:sp>
        <p:nvSpPr>
          <p:cNvPr id="4" name="Rectangle 3">
            <a:extLst>
              <a:ext uri="{FF2B5EF4-FFF2-40B4-BE49-F238E27FC236}">
                <a16:creationId xmlns:a16="http://schemas.microsoft.com/office/drawing/2014/main" id="{6E6AF308-1884-474C-A4FC-9EFD1D1777E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
        <p:nvSpPr>
          <p:cNvPr id="7" name="Title 1">
            <a:extLst>
              <a:ext uri="{FF2B5EF4-FFF2-40B4-BE49-F238E27FC236}">
                <a16:creationId xmlns:a16="http://schemas.microsoft.com/office/drawing/2014/main" id="{4F2AE9B4-B0F4-4479-89B7-F3BF8F5D0170}"/>
              </a:ext>
            </a:extLst>
          </p:cNvPr>
          <p:cNvSpPr>
            <a:spLocks noGrp="1"/>
          </p:cNvSpPr>
          <p:nvPr>
            <p:ph type="title"/>
          </p:nvPr>
        </p:nvSpPr>
        <p:spPr>
          <a:xfrm>
            <a:off x="457200" y="450098"/>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The Two Witnesses</a:t>
            </a:r>
          </a:p>
        </p:txBody>
      </p:sp>
    </p:spTree>
    <p:extLst>
      <p:ext uri="{BB962C8B-B14F-4D97-AF65-F5344CB8AC3E}">
        <p14:creationId xmlns:p14="http://schemas.microsoft.com/office/powerpoint/2010/main" val="21817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1066800" y="1600200"/>
            <a:ext cx="7010400" cy="4525963"/>
          </a:xfrm>
          <a:prstGeom prst="rect">
            <a:avLst/>
          </a:prstGeom>
          <a:noFill/>
          <a:ln w="9525">
            <a:noFill/>
            <a:miter lim="800000"/>
            <a:headEnd/>
            <a:tailEnd/>
          </a:ln>
        </p:spPr>
      </p:pic>
      <p:sp>
        <p:nvSpPr>
          <p:cNvPr id="5" name="TextBox 4"/>
          <p:cNvSpPr txBox="1"/>
          <p:nvPr/>
        </p:nvSpPr>
        <p:spPr>
          <a:xfrm>
            <a:off x="1981200" y="1876719"/>
            <a:ext cx="5105400" cy="3108543"/>
          </a:xfrm>
          <a:prstGeom prst="rect">
            <a:avLst/>
          </a:prstGeom>
          <a:noFill/>
        </p:spPr>
        <p:txBody>
          <a:bodyPr wrap="square" rtlCol="0">
            <a:spAutoFit/>
          </a:bodyPr>
          <a:lstStyle/>
          <a:p>
            <a:pPr lvl="0" algn="ctr" defTabSz="914400"/>
            <a:r>
              <a:rPr lang="en-US" sz="2800" i="1" dirty="0">
                <a:latin typeface="Arial" panose="020B0604020202020204" pitchFamily="34" charset="0"/>
                <a:cs typeface="Arial" panose="020B0604020202020204" pitchFamily="34" charset="0"/>
              </a:rPr>
              <a:t>“</a:t>
            </a:r>
            <a:r>
              <a:rPr lang="en-US" sz="2800" b="1" i="1" dirty="0">
                <a:latin typeface="Arial" panose="020B0604020202020204" pitchFamily="34" charset="0"/>
                <a:cs typeface="Arial" panose="020B0604020202020204" pitchFamily="34" charset="0"/>
              </a:rPr>
              <a:t>And if any man desireth to hurt </a:t>
            </a:r>
            <a:r>
              <a:rPr lang="en-US" sz="2800" b="1" i="1" u="sng" dirty="0">
                <a:latin typeface="Arial" panose="020B0604020202020204" pitchFamily="34" charset="0"/>
                <a:cs typeface="Arial" panose="020B0604020202020204" pitchFamily="34" charset="0"/>
              </a:rPr>
              <a:t>them</a:t>
            </a:r>
            <a:r>
              <a:rPr lang="en-US" sz="2800" b="1" i="1" dirty="0">
                <a:latin typeface="Arial" panose="020B0604020202020204" pitchFamily="34" charset="0"/>
                <a:cs typeface="Arial" panose="020B0604020202020204" pitchFamily="34" charset="0"/>
              </a:rPr>
              <a:t>, fire proceedeth out of </a:t>
            </a:r>
            <a:r>
              <a:rPr lang="en-US" sz="2800" b="1" i="1" u="sng" dirty="0">
                <a:latin typeface="Arial" panose="020B0604020202020204" pitchFamily="34" charset="0"/>
                <a:cs typeface="Arial" panose="020B0604020202020204" pitchFamily="34" charset="0"/>
              </a:rPr>
              <a:t>their</a:t>
            </a:r>
            <a:r>
              <a:rPr lang="en-US" sz="2800" b="1" i="1" dirty="0">
                <a:latin typeface="Arial" panose="020B0604020202020204" pitchFamily="34" charset="0"/>
                <a:cs typeface="Arial" panose="020B0604020202020204" pitchFamily="34" charset="0"/>
              </a:rPr>
              <a:t> mouth and devoureth </a:t>
            </a:r>
            <a:r>
              <a:rPr lang="en-US" sz="2800" b="1" i="1" u="sng" dirty="0">
                <a:latin typeface="Arial" panose="020B0604020202020204" pitchFamily="34" charset="0"/>
                <a:cs typeface="Arial" panose="020B0604020202020204" pitchFamily="34" charset="0"/>
              </a:rPr>
              <a:t>their</a:t>
            </a:r>
            <a:r>
              <a:rPr lang="en-US" sz="2800" b="1" i="1" dirty="0">
                <a:latin typeface="Arial" panose="020B0604020202020204" pitchFamily="34" charset="0"/>
                <a:cs typeface="Arial" panose="020B0604020202020204" pitchFamily="34" charset="0"/>
              </a:rPr>
              <a:t> enemies; and if any man shall desire to hurt </a:t>
            </a:r>
            <a:r>
              <a:rPr lang="en-US" sz="2800" b="1" i="1" u="sng" dirty="0">
                <a:latin typeface="Arial" panose="020B0604020202020204" pitchFamily="34" charset="0"/>
                <a:cs typeface="Arial" panose="020B0604020202020204" pitchFamily="34" charset="0"/>
              </a:rPr>
              <a:t>them</a:t>
            </a:r>
            <a:r>
              <a:rPr lang="en-US" sz="2800" b="1" i="1" dirty="0">
                <a:latin typeface="Arial" panose="020B0604020202020204" pitchFamily="34" charset="0"/>
                <a:cs typeface="Arial" panose="020B0604020202020204" pitchFamily="34" charset="0"/>
              </a:rPr>
              <a:t>, in this manner must he be killed</a:t>
            </a:r>
            <a:r>
              <a:rPr lang="en-US" sz="2800" i="1" dirty="0">
                <a:latin typeface="Arial" panose="020B0604020202020204" pitchFamily="34" charset="0"/>
                <a:cs typeface="Arial" panose="020B0604020202020204" pitchFamily="34" charset="0"/>
              </a:rPr>
              <a:t>.”</a:t>
            </a:r>
          </a:p>
        </p:txBody>
      </p:sp>
      <p:sp>
        <p:nvSpPr>
          <p:cNvPr id="6" name="Title 1"/>
          <p:cNvSpPr>
            <a:spLocks noGrp="1"/>
          </p:cNvSpPr>
          <p:nvPr>
            <p:ph type="title"/>
          </p:nvPr>
        </p:nvSpPr>
        <p:spPr>
          <a:xfrm>
            <a:off x="457200" y="506660"/>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Revelation 11:5</a:t>
            </a:r>
          </a:p>
        </p:txBody>
      </p:sp>
      <p:sp>
        <p:nvSpPr>
          <p:cNvPr id="7" name="Rectangle 6">
            <a:extLst>
              <a:ext uri="{FF2B5EF4-FFF2-40B4-BE49-F238E27FC236}">
                <a16:creationId xmlns:a16="http://schemas.microsoft.com/office/drawing/2014/main" id="{2588BD85-E907-4AD6-8E4A-FE690891AFE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63146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1066800" y="1600200"/>
            <a:ext cx="7010400" cy="4525963"/>
          </a:xfrm>
          <a:prstGeom prst="rect">
            <a:avLst/>
          </a:prstGeom>
          <a:noFill/>
          <a:ln w="9525">
            <a:noFill/>
            <a:miter lim="800000"/>
            <a:headEnd/>
            <a:tailEnd/>
          </a:ln>
        </p:spPr>
      </p:pic>
      <p:sp>
        <p:nvSpPr>
          <p:cNvPr id="5" name="TextBox 4"/>
          <p:cNvSpPr txBox="1"/>
          <p:nvPr/>
        </p:nvSpPr>
        <p:spPr>
          <a:xfrm>
            <a:off x="1838619" y="1865300"/>
            <a:ext cx="5410200" cy="3108543"/>
          </a:xfrm>
          <a:prstGeom prst="rect">
            <a:avLst/>
          </a:prstGeom>
          <a:noFill/>
        </p:spPr>
        <p:txBody>
          <a:bodyPr wrap="square" rtlCol="0">
            <a:spAutoFit/>
          </a:bodyPr>
          <a:lstStyle/>
          <a:p>
            <a:pPr lvl="0" algn="ctr" defTabSz="914400"/>
            <a:r>
              <a:rPr lang="en-US" sz="2800" i="1" dirty="0">
                <a:latin typeface="Arial Narrow" panose="020B0606020202030204" pitchFamily="34" charset="0"/>
              </a:rPr>
              <a:t>“</a:t>
            </a:r>
            <a:r>
              <a:rPr lang="en-US" sz="2800" b="1" i="1" dirty="0">
                <a:latin typeface="Arial Narrow" panose="020B0606020202030204" pitchFamily="34" charset="0"/>
              </a:rPr>
              <a:t>These have the power to </a:t>
            </a:r>
            <a:r>
              <a:rPr lang="en-US" sz="2800" b="1" i="1" u="sng" dirty="0">
                <a:latin typeface="Arial Narrow" panose="020B0606020202030204" pitchFamily="34" charset="0"/>
              </a:rPr>
              <a:t>shut the heaven, that it rain not during the days of their prophecy</a:t>
            </a:r>
            <a:r>
              <a:rPr lang="en-US" sz="2800" b="1" i="1" dirty="0">
                <a:latin typeface="Arial Narrow" panose="020B0606020202030204" pitchFamily="34" charset="0"/>
              </a:rPr>
              <a:t>: and they have power over </a:t>
            </a:r>
            <a:r>
              <a:rPr lang="en-US" sz="2800" b="1" i="1" u="sng" dirty="0">
                <a:latin typeface="Arial Narrow" panose="020B0606020202030204" pitchFamily="34" charset="0"/>
              </a:rPr>
              <a:t>the waters to turn them into blood</a:t>
            </a:r>
            <a:r>
              <a:rPr lang="en-US" sz="2800" b="1" i="1" dirty="0">
                <a:latin typeface="Arial Narrow" panose="020B0606020202030204" pitchFamily="34" charset="0"/>
              </a:rPr>
              <a:t>, and </a:t>
            </a:r>
            <a:r>
              <a:rPr lang="en-US" sz="2800" b="1" i="1" u="sng" dirty="0">
                <a:latin typeface="Arial Narrow" panose="020B0606020202030204" pitchFamily="34" charset="0"/>
              </a:rPr>
              <a:t>to smite the earth with every plague</a:t>
            </a:r>
            <a:r>
              <a:rPr lang="en-US" sz="2800" b="1" i="1" dirty="0">
                <a:latin typeface="Arial Narrow" panose="020B0606020202030204" pitchFamily="34" charset="0"/>
              </a:rPr>
              <a:t>, as often as they shall desire</a:t>
            </a:r>
            <a:r>
              <a:rPr lang="en-US" sz="2800" i="1" dirty="0">
                <a:latin typeface="Arial Narrow" panose="020B0606020202030204" pitchFamily="34" charset="0"/>
              </a:rPr>
              <a:t>.”</a:t>
            </a:r>
          </a:p>
        </p:txBody>
      </p:sp>
      <p:sp>
        <p:nvSpPr>
          <p:cNvPr id="6" name="Title 1"/>
          <p:cNvSpPr>
            <a:spLocks noGrp="1"/>
          </p:cNvSpPr>
          <p:nvPr>
            <p:ph type="title"/>
          </p:nvPr>
        </p:nvSpPr>
        <p:spPr>
          <a:xfrm>
            <a:off x="457200" y="506660"/>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Revelation 11:6</a:t>
            </a:r>
          </a:p>
        </p:txBody>
      </p:sp>
      <p:sp>
        <p:nvSpPr>
          <p:cNvPr id="7" name="Rectangle 6">
            <a:extLst>
              <a:ext uri="{FF2B5EF4-FFF2-40B4-BE49-F238E27FC236}">
                <a16:creationId xmlns:a16="http://schemas.microsoft.com/office/drawing/2014/main" id="{C342B826-329B-40DA-80BB-4896B3762BE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320482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1600200"/>
            <a:ext cx="8372475" cy="4425827"/>
          </a:xfrm>
          <a:solidFill>
            <a:schemeClr val="bg1"/>
          </a:solidFill>
          <a:ln w="38100">
            <a:solidFill>
              <a:schemeClr val="accent5">
                <a:lumMod val="50000"/>
              </a:schemeClr>
            </a:solidFill>
          </a:ln>
        </p:spPr>
        <p:txBody>
          <a:bodyPr>
            <a:spAutoFit/>
          </a:bodyPr>
          <a:lstStyle/>
          <a:p>
            <a:r>
              <a:rPr lang="en-US" b="1" dirty="0">
                <a:latin typeface="Arial Narrow" panose="020B0606020202030204" pitchFamily="34" charset="0"/>
              </a:rPr>
              <a:t>Picture # 4</a:t>
            </a:r>
            <a:r>
              <a:rPr lang="en-US" dirty="0">
                <a:latin typeface="Arial Narrow" panose="020B0606020202030204" pitchFamily="34" charset="0"/>
              </a:rPr>
              <a:t> – </a:t>
            </a:r>
            <a:r>
              <a:rPr lang="en-US" i="1" dirty="0">
                <a:latin typeface="Arial Narrow" panose="020B0606020202030204" pitchFamily="34" charset="0"/>
              </a:rPr>
              <a:t>“my two witnesses”</a:t>
            </a:r>
          </a:p>
          <a:p>
            <a:r>
              <a:rPr lang="en-US" dirty="0">
                <a:latin typeface="Arial Narrow" panose="020B0606020202030204" pitchFamily="34" charset="0"/>
              </a:rPr>
              <a:t>“</a:t>
            </a:r>
            <a:r>
              <a:rPr lang="en-US" b="1" dirty="0">
                <a:latin typeface="Arial Narrow" panose="020B0606020202030204" pitchFamily="34" charset="0"/>
              </a:rPr>
              <a:t>Fire</a:t>
            </a:r>
            <a:r>
              <a:rPr lang="en-US" dirty="0">
                <a:latin typeface="Arial Narrow" panose="020B0606020202030204" pitchFamily="34" charset="0"/>
              </a:rPr>
              <a:t>” represents the gospel message they preach </a:t>
            </a:r>
            <a:br>
              <a:rPr lang="en-US" dirty="0">
                <a:latin typeface="Arial Narrow" panose="020B0606020202030204" pitchFamily="34" charset="0"/>
              </a:rPr>
            </a:br>
            <a:r>
              <a:rPr lang="en-US" b="1" dirty="0">
                <a:latin typeface="Arial Narrow" panose="020B0606020202030204" pitchFamily="34" charset="0"/>
              </a:rPr>
              <a:t>(Romans 1:16,17). Words would put the enemies to flight. (cf. Jeremiah 5:14; 23:29)</a:t>
            </a:r>
          </a:p>
          <a:p>
            <a:r>
              <a:rPr lang="en-US" dirty="0">
                <a:latin typeface="Arial Narrow" panose="020B0606020202030204" pitchFamily="34" charset="0"/>
              </a:rPr>
              <a:t>Fire </a:t>
            </a:r>
            <a:r>
              <a:rPr lang="en-US" b="1" dirty="0">
                <a:latin typeface="Arial Narrow" panose="020B0606020202030204" pitchFamily="34" charset="0"/>
              </a:rPr>
              <a:t>purifies</a:t>
            </a:r>
            <a:r>
              <a:rPr lang="en-US" dirty="0">
                <a:latin typeface="Arial Narrow" panose="020B0606020202030204" pitchFamily="34" charset="0"/>
              </a:rPr>
              <a:t> those who heed it </a:t>
            </a:r>
            <a:r>
              <a:rPr lang="en-US" b="1" dirty="0">
                <a:latin typeface="Arial Narrow" panose="020B0606020202030204" pitchFamily="34" charset="0"/>
              </a:rPr>
              <a:t>(1 Peter 1:22)</a:t>
            </a:r>
            <a:endParaRPr lang="en-US" dirty="0">
              <a:latin typeface="Arial Narrow" panose="020B0606020202030204" pitchFamily="34" charset="0"/>
            </a:endParaRPr>
          </a:p>
          <a:p>
            <a:r>
              <a:rPr lang="en-US" dirty="0">
                <a:latin typeface="Arial Narrow" panose="020B0606020202030204" pitchFamily="34" charset="0"/>
              </a:rPr>
              <a:t>Others will judge themselves </a:t>
            </a:r>
            <a:r>
              <a:rPr lang="en-US" b="1" dirty="0">
                <a:latin typeface="Arial Narrow" panose="020B0606020202030204" pitchFamily="34" charset="0"/>
              </a:rPr>
              <a:t>unworthy</a:t>
            </a:r>
            <a:r>
              <a:rPr lang="en-US" dirty="0">
                <a:latin typeface="Arial Narrow" panose="020B0606020202030204" pitchFamily="34" charset="0"/>
              </a:rPr>
              <a:t> </a:t>
            </a:r>
            <a:r>
              <a:rPr lang="en-US" b="1" dirty="0">
                <a:latin typeface="Arial Narrow" panose="020B0606020202030204" pitchFamily="34" charset="0"/>
              </a:rPr>
              <a:t>(Acts 13:46)</a:t>
            </a:r>
            <a:endParaRPr lang="en-US" dirty="0">
              <a:latin typeface="Arial Narrow" panose="020B0606020202030204" pitchFamily="34" charset="0"/>
            </a:endParaRPr>
          </a:p>
          <a:p>
            <a:r>
              <a:rPr lang="en-US" dirty="0">
                <a:latin typeface="Arial Narrow" panose="020B0606020202030204" pitchFamily="34" charset="0"/>
              </a:rPr>
              <a:t>All who reject will suffer God’s eternal vengeance. </a:t>
            </a:r>
            <a:br>
              <a:rPr lang="en-US" dirty="0">
                <a:latin typeface="Arial Narrow" panose="020B0606020202030204" pitchFamily="34" charset="0"/>
              </a:rPr>
            </a:br>
            <a:r>
              <a:rPr lang="en-US" b="1" dirty="0">
                <a:latin typeface="Arial Narrow" panose="020B0606020202030204" pitchFamily="34" charset="0"/>
              </a:rPr>
              <a:t>(2 Thessalonians 1:7-9)</a:t>
            </a:r>
          </a:p>
        </p:txBody>
      </p:sp>
      <p:sp>
        <p:nvSpPr>
          <p:cNvPr id="5" name="Title 1"/>
          <p:cNvSpPr>
            <a:spLocks noGrp="1"/>
          </p:cNvSpPr>
          <p:nvPr>
            <p:ph type="title"/>
          </p:nvPr>
        </p:nvSpPr>
        <p:spPr>
          <a:xfrm>
            <a:off x="179108" y="440671"/>
            <a:ext cx="8851769" cy="769441"/>
          </a:xfrm>
          <a:solidFill>
            <a:schemeClr val="bg1"/>
          </a:solidFill>
          <a:ln w="38100">
            <a:solidFill>
              <a:schemeClr val="accent5">
                <a:lumMod val="50000"/>
              </a:schemeClr>
            </a:solidFill>
          </a:ln>
        </p:spPr>
        <p:txBody>
          <a:bodyPr wrap="square">
            <a:spAutoFit/>
          </a:bodyPr>
          <a:lstStyle/>
          <a:p>
            <a:r>
              <a:rPr lang="en-US" b="1" u="sng" dirty="0">
                <a:latin typeface="Arial" panose="020B0604020202020204" pitchFamily="34" charset="0"/>
                <a:cs typeface="Arial" panose="020B0604020202020204" pitchFamily="34" charset="0"/>
              </a:rPr>
              <a:t>The Ability of the Two Witnesses</a:t>
            </a:r>
          </a:p>
        </p:txBody>
      </p:sp>
      <p:sp>
        <p:nvSpPr>
          <p:cNvPr id="4" name="Rectangle 3">
            <a:extLst>
              <a:ext uri="{FF2B5EF4-FFF2-40B4-BE49-F238E27FC236}">
                <a16:creationId xmlns:a16="http://schemas.microsoft.com/office/drawing/2014/main" id="{40F18DB0-968F-4FEA-B775-029DF7398BB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191901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108" y="1307967"/>
            <a:ext cx="8851768" cy="5447645"/>
          </a:xfrm>
          <a:solidFill>
            <a:schemeClr val="bg1"/>
          </a:solidFill>
          <a:ln w="38100">
            <a:solidFill>
              <a:schemeClr val="accent5">
                <a:lumMod val="50000"/>
              </a:schemeClr>
            </a:solidFill>
          </a:ln>
        </p:spPr>
        <p:txBody>
          <a:bodyPr wrap="square">
            <a:spAutoFit/>
          </a:bodyPr>
          <a:lstStyle/>
          <a:p>
            <a:r>
              <a:rPr lang="en-US" b="1" dirty="0">
                <a:latin typeface="Arial Narrow" panose="020B0606020202030204" pitchFamily="34" charset="0"/>
              </a:rPr>
              <a:t>Picture # 4</a:t>
            </a:r>
            <a:r>
              <a:rPr lang="en-US" dirty="0">
                <a:latin typeface="Arial Narrow" panose="020B0606020202030204" pitchFamily="34" charset="0"/>
              </a:rPr>
              <a:t> – </a:t>
            </a:r>
            <a:r>
              <a:rPr lang="en-US" i="1" dirty="0">
                <a:latin typeface="Arial Narrow" panose="020B0606020202030204" pitchFamily="34" charset="0"/>
              </a:rPr>
              <a:t>“my two witnesses”</a:t>
            </a:r>
          </a:p>
          <a:p>
            <a:pPr>
              <a:spcBef>
                <a:spcPts val="1200"/>
              </a:spcBef>
            </a:pPr>
            <a:r>
              <a:rPr lang="en-US" dirty="0">
                <a:latin typeface="Arial Narrow" panose="020B0606020202030204" pitchFamily="34" charset="0"/>
              </a:rPr>
              <a:t>The church’s work </a:t>
            </a:r>
            <a:r>
              <a:rPr lang="en-US" b="1" dirty="0">
                <a:latin typeface="Arial Narrow" panose="020B0606020202030204" pitchFamily="34" charset="0"/>
              </a:rPr>
              <a:t>cannot be stopped </a:t>
            </a:r>
            <a:r>
              <a:rPr lang="en-US" dirty="0">
                <a:latin typeface="Arial Narrow" panose="020B0606020202030204" pitchFamily="34" charset="0"/>
              </a:rPr>
              <a:t>until the mission is complete.</a:t>
            </a:r>
          </a:p>
          <a:p>
            <a:pPr>
              <a:spcBef>
                <a:spcPts val="1200"/>
              </a:spcBef>
            </a:pPr>
            <a:r>
              <a:rPr lang="en-US" dirty="0">
                <a:latin typeface="Arial Narrow" panose="020B0606020202030204" pitchFamily="34" charset="0"/>
              </a:rPr>
              <a:t>God’s power to </a:t>
            </a:r>
            <a:r>
              <a:rPr lang="en-US" b="1" dirty="0">
                <a:latin typeface="Arial Narrow" panose="020B0606020202030204" pitchFamily="34" charset="0"/>
              </a:rPr>
              <a:t>protect</a:t>
            </a:r>
            <a:r>
              <a:rPr lang="en-US" dirty="0">
                <a:latin typeface="Arial Narrow" panose="020B0606020202030204" pitchFamily="34" charset="0"/>
              </a:rPr>
              <a:t> the witnesses assures their success.</a:t>
            </a:r>
          </a:p>
          <a:p>
            <a:pPr>
              <a:spcBef>
                <a:spcPts val="1200"/>
              </a:spcBef>
            </a:pPr>
            <a:r>
              <a:rPr lang="en-US" b="1" dirty="0">
                <a:latin typeface="Arial Narrow" panose="020B0606020202030204" pitchFamily="34" charset="0"/>
              </a:rPr>
              <a:t>Isaiah 55:8-11</a:t>
            </a:r>
          </a:p>
          <a:p>
            <a:pPr>
              <a:spcBef>
                <a:spcPts val="1200"/>
              </a:spcBef>
            </a:pPr>
            <a:r>
              <a:rPr lang="en-US" b="1" dirty="0">
                <a:latin typeface="Arial Narrow" panose="020B0606020202030204" pitchFamily="34" charset="0"/>
              </a:rPr>
              <a:t>Allusions</a:t>
            </a:r>
            <a:r>
              <a:rPr lang="en-US" dirty="0">
                <a:latin typeface="Arial Narrow" panose="020B0606020202030204" pitchFamily="34" charset="0"/>
              </a:rPr>
              <a:t> are drawn from faithful ancients of old:</a:t>
            </a:r>
          </a:p>
          <a:p>
            <a:pPr lvl="1">
              <a:spcBef>
                <a:spcPts val="0"/>
              </a:spcBef>
            </a:pPr>
            <a:r>
              <a:rPr lang="en-US" dirty="0">
                <a:latin typeface="Arial Narrow" panose="020B0606020202030204" pitchFamily="34" charset="0"/>
              </a:rPr>
              <a:t>Moses</a:t>
            </a:r>
            <a:r>
              <a:rPr lang="en-US" b="1" dirty="0">
                <a:latin typeface="Arial Narrow" panose="020B0606020202030204" pitchFamily="34" charset="0"/>
              </a:rPr>
              <a:t> (Exodus 7:20)</a:t>
            </a:r>
          </a:p>
          <a:p>
            <a:pPr lvl="1">
              <a:spcBef>
                <a:spcPts val="0"/>
              </a:spcBef>
            </a:pPr>
            <a:r>
              <a:rPr lang="en-US" dirty="0">
                <a:latin typeface="Arial Narrow" panose="020B0606020202030204" pitchFamily="34" charset="0"/>
              </a:rPr>
              <a:t>Elijah </a:t>
            </a:r>
            <a:r>
              <a:rPr lang="en-US" b="1" dirty="0">
                <a:latin typeface="Arial Narrow" panose="020B0606020202030204" pitchFamily="34" charset="0"/>
              </a:rPr>
              <a:t>(1 Kings 17:1-18:45)</a:t>
            </a:r>
          </a:p>
          <a:p>
            <a:pPr lvl="1">
              <a:spcBef>
                <a:spcPts val="0"/>
              </a:spcBef>
            </a:pPr>
            <a:r>
              <a:rPr lang="en-US" dirty="0">
                <a:latin typeface="Arial Narrow" panose="020B0606020202030204" pitchFamily="34" charset="0"/>
              </a:rPr>
              <a:t>Daniel’s three friends </a:t>
            </a:r>
            <a:r>
              <a:rPr lang="en-US" b="1" dirty="0">
                <a:latin typeface="Arial Narrow" panose="020B0606020202030204" pitchFamily="34" charset="0"/>
              </a:rPr>
              <a:t>(Daniel 3:22)</a:t>
            </a:r>
          </a:p>
        </p:txBody>
      </p:sp>
      <p:sp>
        <p:nvSpPr>
          <p:cNvPr id="4" name="Rectangle 3">
            <a:extLst>
              <a:ext uri="{FF2B5EF4-FFF2-40B4-BE49-F238E27FC236}">
                <a16:creationId xmlns:a16="http://schemas.microsoft.com/office/drawing/2014/main" id="{53273F66-E02F-4D5B-A6A3-B7F255B29C2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
        <p:nvSpPr>
          <p:cNvPr id="7" name="Title 1">
            <a:extLst>
              <a:ext uri="{FF2B5EF4-FFF2-40B4-BE49-F238E27FC236}">
                <a16:creationId xmlns:a16="http://schemas.microsoft.com/office/drawing/2014/main" id="{0D887264-C642-4A39-8E91-02B8490F9E4B}"/>
              </a:ext>
            </a:extLst>
          </p:cNvPr>
          <p:cNvSpPr>
            <a:spLocks noGrp="1"/>
          </p:cNvSpPr>
          <p:nvPr>
            <p:ph type="title"/>
          </p:nvPr>
        </p:nvSpPr>
        <p:spPr>
          <a:xfrm>
            <a:off x="179108" y="440671"/>
            <a:ext cx="8851769" cy="769441"/>
          </a:xfrm>
          <a:solidFill>
            <a:schemeClr val="bg1"/>
          </a:solidFill>
          <a:ln w="38100">
            <a:solidFill>
              <a:schemeClr val="accent5">
                <a:lumMod val="50000"/>
              </a:schemeClr>
            </a:solidFill>
          </a:ln>
        </p:spPr>
        <p:txBody>
          <a:bodyPr wrap="square">
            <a:spAutoFit/>
          </a:bodyPr>
          <a:lstStyle/>
          <a:p>
            <a:r>
              <a:rPr lang="en-US" b="1" u="sng" dirty="0">
                <a:latin typeface="Arial" panose="020B0604020202020204" pitchFamily="34" charset="0"/>
                <a:cs typeface="Arial" panose="020B0604020202020204" pitchFamily="34" charset="0"/>
              </a:rPr>
              <a:t>The Ability of the Two Witnesses</a:t>
            </a:r>
          </a:p>
        </p:txBody>
      </p:sp>
    </p:spTree>
    <p:extLst>
      <p:ext uri="{BB962C8B-B14F-4D97-AF65-F5344CB8AC3E}">
        <p14:creationId xmlns:p14="http://schemas.microsoft.com/office/powerpoint/2010/main" val="100093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4" end="4"/>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6" end="6"/>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1066800" y="1600200"/>
            <a:ext cx="7010400" cy="4525963"/>
          </a:xfrm>
          <a:prstGeom prst="rect">
            <a:avLst/>
          </a:prstGeom>
          <a:noFill/>
          <a:ln w="9525">
            <a:noFill/>
            <a:miter lim="800000"/>
            <a:headEnd/>
            <a:tailEnd/>
          </a:ln>
        </p:spPr>
      </p:pic>
      <p:sp>
        <p:nvSpPr>
          <p:cNvPr id="5" name="TextBox 4"/>
          <p:cNvSpPr txBox="1"/>
          <p:nvPr/>
        </p:nvSpPr>
        <p:spPr>
          <a:xfrm>
            <a:off x="1828800" y="1923185"/>
            <a:ext cx="5410200" cy="3046988"/>
          </a:xfrm>
          <a:prstGeom prst="rect">
            <a:avLst/>
          </a:prstGeom>
          <a:noFill/>
        </p:spPr>
        <p:txBody>
          <a:bodyPr wrap="square" rtlCol="0">
            <a:spAutoFit/>
          </a:bodyPr>
          <a:lstStyle/>
          <a:p>
            <a:pPr lvl="0" algn="ctr" defTabSz="914400"/>
            <a:r>
              <a:rPr lang="en-US" sz="3200" i="1" dirty="0">
                <a:latin typeface="Arial Narrow" panose="020B0606020202030204" pitchFamily="34" charset="0"/>
                <a:cs typeface="Arial" panose="020B0604020202020204" pitchFamily="34" charset="0"/>
              </a:rPr>
              <a:t>“</a:t>
            </a:r>
            <a:r>
              <a:rPr lang="en-US" sz="3200" b="1" i="1" dirty="0">
                <a:latin typeface="Arial Narrow" panose="020B0606020202030204" pitchFamily="34" charset="0"/>
                <a:cs typeface="Arial" panose="020B0604020202020204" pitchFamily="34" charset="0"/>
              </a:rPr>
              <a:t>And when they shall have </a:t>
            </a:r>
            <a:r>
              <a:rPr lang="en-US" sz="3200" b="1" i="1" u="sng" dirty="0">
                <a:latin typeface="Arial Narrow" panose="020B0606020202030204" pitchFamily="34" charset="0"/>
                <a:cs typeface="Arial" panose="020B0604020202020204" pitchFamily="34" charset="0"/>
              </a:rPr>
              <a:t>finished their testimony</a:t>
            </a:r>
            <a:r>
              <a:rPr lang="en-US" sz="3200" b="1" i="1" dirty="0">
                <a:latin typeface="Arial Narrow" panose="020B0606020202030204" pitchFamily="34" charset="0"/>
                <a:cs typeface="Arial" panose="020B0604020202020204" pitchFamily="34" charset="0"/>
              </a:rPr>
              <a:t>, the beast that cometh up out of the abyss shall make war with them, and overcome them, and kill them</a:t>
            </a:r>
            <a:r>
              <a:rPr lang="en-US" sz="3200" i="1" dirty="0">
                <a:latin typeface="Arial Narrow" panose="020B0606020202030204" pitchFamily="34" charset="0"/>
                <a:cs typeface="Arial" panose="020B0604020202020204" pitchFamily="34" charset="0"/>
              </a:rPr>
              <a:t>.”</a:t>
            </a:r>
          </a:p>
        </p:txBody>
      </p:sp>
      <p:sp>
        <p:nvSpPr>
          <p:cNvPr id="6" name="Title 1"/>
          <p:cNvSpPr>
            <a:spLocks noGrp="1"/>
          </p:cNvSpPr>
          <p:nvPr>
            <p:ph type="title"/>
          </p:nvPr>
        </p:nvSpPr>
        <p:spPr>
          <a:xfrm>
            <a:off x="457200" y="496471"/>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Revelation 11:7</a:t>
            </a:r>
          </a:p>
        </p:txBody>
      </p:sp>
      <p:sp>
        <p:nvSpPr>
          <p:cNvPr id="7" name="Rectangle 6">
            <a:extLst>
              <a:ext uri="{FF2B5EF4-FFF2-40B4-BE49-F238E27FC236}">
                <a16:creationId xmlns:a16="http://schemas.microsoft.com/office/drawing/2014/main" id="{4868BD64-7710-414F-8F38-41119178FD37}"/>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354494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p:cNvSpPr txBox="1">
            <a:spLocks noChangeArrowheads="1"/>
          </p:cNvSpPr>
          <p:nvPr/>
        </p:nvSpPr>
        <p:spPr bwMode="auto">
          <a:xfrm>
            <a:off x="609600" y="387419"/>
            <a:ext cx="7848600" cy="1600438"/>
          </a:xfrm>
          <a:prstGeom prst="rect">
            <a:avLst/>
          </a:prstGeom>
          <a:noFill/>
          <a:ln>
            <a:noFill/>
          </a:ln>
          <a:effec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Interlude:</a:t>
            </a:r>
          </a:p>
          <a:p>
            <a:pPr marL="0" marR="0" lvl="0" indent="0" algn="ctr" defTabSz="914400" rtl="0" eaLnBrk="0" fontAlgn="base" latinLnBrk="0" hangingPunct="0">
              <a:lnSpc>
                <a:spcPct val="100000"/>
              </a:lnSpc>
              <a:spcBef>
                <a:spcPct val="50000"/>
              </a:spcBef>
              <a:spcAft>
                <a:spcPct val="0"/>
              </a:spcAft>
              <a:buClrTx/>
              <a:buSzTx/>
              <a:buFontTx/>
              <a:buNone/>
              <a:tabLst/>
              <a:defRPr/>
            </a:pPr>
            <a:r>
              <a:rPr lang="en-US" altLang="en-US" sz="3600" b="1" dirty="0">
                <a:latin typeface="Arial" panose="020B0604020202020204" pitchFamily="34" charset="0"/>
                <a:cs typeface="Arial" panose="020B0604020202020204" pitchFamily="34" charset="0"/>
              </a:rPr>
              <a:t>Outline-</a:t>
            </a:r>
            <a:endParaRPr kumimoji="0" lang="en-US" altLang="en-US" sz="3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41317" name="Text Box 5"/>
          <p:cNvSpPr txBox="1">
            <a:spLocks noChangeArrowheads="1"/>
          </p:cNvSpPr>
          <p:nvPr/>
        </p:nvSpPr>
        <p:spPr bwMode="auto">
          <a:xfrm>
            <a:off x="609600" y="1938754"/>
            <a:ext cx="7848600" cy="523220"/>
          </a:xfrm>
          <a:prstGeom prst="rect">
            <a:avLst/>
          </a:prstGeom>
          <a:noFill/>
          <a:ln w="9525">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 Visions – 4 Pictures</a:t>
            </a:r>
          </a:p>
        </p:txBody>
      </p:sp>
      <p:sp>
        <p:nvSpPr>
          <p:cNvPr id="141318" name="Text Box 6"/>
          <p:cNvSpPr txBox="1">
            <a:spLocks noChangeArrowheads="1"/>
          </p:cNvSpPr>
          <p:nvPr/>
        </p:nvSpPr>
        <p:spPr bwMode="auto">
          <a:xfrm>
            <a:off x="1652630" y="2514600"/>
            <a:ext cx="5762540" cy="2436244"/>
          </a:xfrm>
          <a:prstGeom prst="rect">
            <a:avLst/>
          </a:prstGeom>
          <a:noFill/>
          <a:ln>
            <a:noFill/>
          </a:ln>
          <a:effectLst/>
        </p:spPr>
        <p:txBody>
          <a:bodyPr wrap="none">
            <a:spAutoFit/>
          </a:bodyPr>
          <a:lstStyle/>
          <a:p>
            <a:pPr marL="514350" marR="0" lvl="0" indent="-514350" algn="l" defTabSz="914400" rtl="0" eaLnBrk="0" fontAlgn="base" latinLnBrk="0" hangingPunct="0">
              <a:lnSpc>
                <a:spcPct val="140000"/>
              </a:lnSpc>
              <a:spcBef>
                <a:spcPct val="0"/>
              </a:spcBef>
              <a:spcAft>
                <a:spcPct val="0"/>
              </a:spcAft>
              <a:buClrTx/>
              <a:buSzTx/>
              <a:buFont typeface="+mj-lt"/>
              <a:buAutoNum type="arabicPeriod"/>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Angel and 7 thunders (10:1-7)</a:t>
            </a:r>
          </a:p>
          <a:p>
            <a:pPr marL="514350" marR="0" lvl="0" indent="-514350" algn="l" defTabSz="914400" rtl="0" eaLnBrk="0" fontAlgn="base" latinLnBrk="0" hangingPunct="0">
              <a:lnSpc>
                <a:spcPct val="140000"/>
              </a:lnSpc>
              <a:spcBef>
                <a:spcPct val="0"/>
              </a:spcBef>
              <a:spcAft>
                <a:spcPct val="0"/>
              </a:spcAft>
              <a:buClrTx/>
              <a:buSzTx/>
              <a:buFont typeface="+mj-lt"/>
              <a:buAutoNum type="arabicPeriod"/>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Little book (10:8-11)</a:t>
            </a:r>
          </a:p>
          <a:p>
            <a:pPr marL="514350" marR="0" lvl="0" indent="-514350" algn="l" defTabSz="914400" rtl="0" eaLnBrk="0" fontAlgn="base" latinLnBrk="0" hangingPunct="0">
              <a:lnSpc>
                <a:spcPct val="140000"/>
              </a:lnSpc>
              <a:spcBef>
                <a:spcPct val="0"/>
              </a:spcBef>
              <a:spcAft>
                <a:spcPct val="0"/>
              </a:spcAft>
              <a:buClrTx/>
              <a:buSzTx/>
              <a:buFont typeface="+mj-lt"/>
              <a:buAutoNum type="arabicPeriod"/>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Measuring the temple (11:1-2)</a:t>
            </a:r>
          </a:p>
          <a:p>
            <a:pPr marL="514350" marR="0" lvl="0" indent="-514350" algn="l" defTabSz="914400" rtl="0" eaLnBrk="0" fontAlgn="base" latinLnBrk="0" hangingPunct="0">
              <a:lnSpc>
                <a:spcPct val="140000"/>
              </a:lnSpc>
              <a:spcBef>
                <a:spcPct val="0"/>
              </a:spcBef>
              <a:spcAft>
                <a:spcPct val="0"/>
              </a:spcAft>
              <a:buClrTx/>
              <a:buSzTx/>
              <a:buFont typeface="+mj-lt"/>
              <a:buAutoNum type="arabicPeriod"/>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Two witnesses (11:3-13)</a:t>
            </a:r>
          </a:p>
        </p:txBody>
      </p:sp>
      <p:sp>
        <p:nvSpPr>
          <p:cNvPr id="141319" name="Text Box 7"/>
          <p:cNvSpPr txBox="1">
            <a:spLocks noChangeArrowheads="1"/>
          </p:cNvSpPr>
          <p:nvPr/>
        </p:nvSpPr>
        <p:spPr bwMode="auto">
          <a:xfrm>
            <a:off x="1257300" y="5181600"/>
            <a:ext cx="6553200" cy="762000"/>
          </a:xfrm>
          <a:prstGeom prst="rect">
            <a:avLst/>
          </a:prstGeom>
          <a:solidFill>
            <a:schemeClr val="tx1"/>
          </a:solidFill>
          <a:ln>
            <a:noFill/>
          </a:ln>
          <a:effectLst>
            <a:outerShdw dist="35921" dir="2700000" algn="ctr" rotWithShape="0">
              <a:srgbClr val="000000"/>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4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Swift Retribution</a:t>
            </a:r>
          </a:p>
        </p:txBody>
      </p:sp>
      <p:sp>
        <p:nvSpPr>
          <p:cNvPr id="6" name="Rectangle 5"/>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11</a:t>
            </a:r>
          </a:p>
        </p:txBody>
      </p:sp>
      <p:sp>
        <p:nvSpPr>
          <p:cNvPr id="2" name="Slide Number Placeholder 1">
            <a:extLst>
              <a:ext uri="{FF2B5EF4-FFF2-40B4-BE49-F238E27FC236}">
                <a16:creationId xmlns:a16="http://schemas.microsoft.com/office/drawing/2014/main" id="{0D4F21C1-6A50-4D05-AB50-D97F8AB2DB89}"/>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888236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1066800" y="1600200"/>
            <a:ext cx="7010400" cy="4525963"/>
          </a:xfrm>
          <a:prstGeom prst="rect">
            <a:avLst/>
          </a:prstGeom>
          <a:noFill/>
          <a:ln w="9525">
            <a:noFill/>
            <a:miter lim="800000"/>
            <a:headEnd/>
            <a:tailEnd/>
          </a:ln>
        </p:spPr>
      </p:pic>
      <p:sp>
        <p:nvSpPr>
          <p:cNvPr id="5" name="TextBox 4"/>
          <p:cNvSpPr txBox="1"/>
          <p:nvPr/>
        </p:nvSpPr>
        <p:spPr>
          <a:xfrm>
            <a:off x="1828800" y="1886144"/>
            <a:ext cx="5410200" cy="3046988"/>
          </a:xfrm>
          <a:prstGeom prst="rect">
            <a:avLst/>
          </a:prstGeom>
          <a:noFill/>
        </p:spPr>
        <p:txBody>
          <a:bodyPr wrap="square" rtlCol="0">
            <a:spAutoFit/>
          </a:bodyPr>
          <a:lstStyle/>
          <a:p>
            <a:pPr lvl="0" algn="ctr" defTabSz="914400"/>
            <a:r>
              <a:rPr lang="en-US" sz="3200" i="1" dirty="0">
                <a:latin typeface="Arial" panose="020B0604020202020204" pitchFamily="34" charset="0"/>
                <a:cs typeface="Arial" panose="020B0604020202020204" pitchFamily="34" charset="0"/>
              </a:rPr>
              <a:t>“</a:t>
            </a:r>
            <a:r>
              <a:rPr lang="en-US" sz="3200" b="1" i="1" dirty="0">
                <a:latin typeface="Arial" panose="020B0604020202020204" pitchFamily="34" charset="0"/>
                <a:cs typeface="Arial" panose="020B0604020202020204" pitchFamily="34" charset="0"/>
              </a:rPr>
              <a:t>And their </a:t>
            </a:r>
            <a:r>
              <a:rPr lang="en-US" sz="3200" b="1" i="1" u="sng" dirty="0">
                <a:latin typeface="Arial" panose="020B0604020202020204" pitchFamily="34" charset="0"/>
                <a:cs typeface="Arial" panose="020B0604020202020204" pitchFamily="34" charset="0"/>
              </a:rPr>
              <a:t>dead bodies (lie) in the street of the great city</a:t>
            </a:r>
            <a:r>
              <a:rPr lang="en-US" sz="3200" b="1" i="1" dirty="0">
                <a:latin typeface="Arial" panose="020B0604020202020204" pitchFamily="34" charset="0"/>
                <a:cs typeface="Arial" panose="020B0604020202020204" pitchFamily="34" charset="0"/>
              </a:rPr>
              <a:t>, which spiritually is called </a:t>
            </a:r>
            <a:r>
              <a:rPr lang="en-US" sz="3200" b="1" i="1" u="sng" dirty="0">
                <a:latin typeface="Arial" panose="020B0604020202020204" pitchFamily="34" charset="0"/>
                <a:cs typeface="Arial" panose="020B0604020202020204" pitchFamily="34" charset="0"/>
              </a:rPr>
              <a:t>Sodom</a:t>
            </a:r>
            <a:r>
              <a:rPr lang="en-US" sz="3200" b="1" i="1" dirty="0">
                <a:latin typeface="Arial" panose="020B0604020202020204" pitchFamily="34" charset="0"/>
                <a:cs typeface="Arial" panose="020B0604020202020204" pitchFamily="34" charset="0"/>
              </a:rPr>
              <a:t> and </a:t>
            </a:r>
            <a:r>
              <a:rPr lang="en-US" sz="3200" b="1" i="1" u="sng" dirty="0">
                <a:latin typeface="Arial" panose="020B0604020202020204" pitchFamily="34" charset="0"/>
                <a:cs typeface="Arial" panose="020B0604020202020204" pitchFamily="34" charset="0"/>
              </a:rPr>
              <a:t>Egypt</a:t>
            </a:r>
            <a:r>
              <a:rPr lang="en-US" sz="3200" b="1" i="1" dirty="0">
                <a:latin typeface="Arial" panose="020B0604020202020204" pitchFamily="34" charset="0"/>
                <a:cs typeface="Arial" panose="020B0604020202020204" pitchFamily="34" charset="0"/>
              </a:rPr>
              <a:t>, </a:t>
            </a:r>
            <a:r>
              <a:rPr lang="en-US" sz="3200" b="1" i="1" u="sng" dirty="0">
                <a:latin typeface="Arial" panose="020B0604020202020204" pitchFamily="34" charset="0"/>
                <a:cs typeface="Arial" panose="020B0604020202020204" pitchFamily="34" charset="0"/>
              </a:rPr>
              <a:t>where also their Lord was crucified</a:t>
            </a:r>
            <a:r>
              <a:rPr lang="en-US" sz="3200" i="1" dirty="0">
                <a:latin typeface="Arial" panose="020B0604020202020204" pitchFamily="34" charset="0"/>
                <a:cs typeface="Arial" panose="020B0604020202020204" pitchFamily="34" charset="0"/>
              </a:rPr>
              <a:t>.”</a:t>
            </a:r>
          </a:p>
        </p:txBody>
      </p:sp>
      <p:sp>
        <p:nvSpPr>
          <p:cNvPr id="6" name="Title 1"/>
          <p:cNvSpPr>
            <a:spLocks noGrp="1"/>
          </p:cNvSpPr>
          <p:nvPr>
            <p:ph type="title"/>
          </p:nvPr>
        </p:nvSpPr>
        <p:spPr>
          <a:xfrm>
            <a:off x="457200" y="506660"/>
            <a:ext cx="8229600" cy="769441"/>
          </a:xfrm>
          <a:solidFill>
            <a:schemeClr val="bg1"/>
          </a:solidFill>
          <a:ln w="38100">
            <a:solidFill>
              <a:schemeClr val="accent5">
                <a:lumMod val="50000"/>
              </a:schemeClr>
            </a:solidFill>
          </a:ln>
        </p:spPr>
        <p:txBody>
          <a:bodyPr>
            <a:spAutoFit/>
          </a:bodyPr>
          <a:lstStyle/>
          <a:p>
            <a:r>
              <a:rPr lang="en-US" b="1" u="sng" dirty="0">
                <a:latin typeface="Arial" panose="020B0604020202020204" pitchFamily="34" charset="0"/>
                <a:cs typeface="Arial" panose="020B0604020202020204" pitchFamily="34" charset="0"/>
              </a:rPr>
              <a:t>Revelation 11:8</a:t>
            </a:r>
          </a:p>
        </p:txBody>
      </p:sp>
      <p:sp>
        <p:nvSpPr>
          <p:cNvPr id="7" name="Rectangle 6">
            <a:extLst>
              <a:ext uri="{FF2B5EF4-FFF2-40B4-BE49-F238E27FC236}">
                <a16:creationId xmlns:a16="http://schemas.microsoft.com/office/drawing/2014/main" id="{3925ECC3-7C92-4F42-81D9-38416A20D4A8}"/>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409201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50" y="1628775"/>
            <a:ext cx="8877300" cy="4770537"/>
          </a:xfrm>
          <a:solidFill>
            <a:schemeClr val="bg1"/>
          </a:solidFill>
          <a:ln w="38100">
            <a:solidFill>
              <a:schemeClr val="accent5">
                <a:lumMod val="50000"/>
              </a:schemeClr>
            </a:solidFill>
          </a:ln>
        </p:spPr>
        <p:txBody>
          <a:bodyPr>
            <a:spAutoFit/>
          </a:bodyPr>
          <a:lstStyle/>
          <a:p>
            <a:r>
              <a:rPr lang="en-US" b="1" dirty="0">
                <a:latin typeface="Arial Narrow" panose="020B0606020202030204" pitchFamily="34" charset="0"/>
              </a:rPr>
              <a:t>Picture # 4</a:t>
            </a:r>
            <a:r>
              <a:rPr lang="en-US" dirty="0">
                <a:latin typeface="Arial Narrow" panose="020B0606020202030204" pitchFamily="34" charset="0"/>
              </a:rPr>
              <a:t> – </a:t>
            </a:r>
            <a:r>
              <a:rPr lang="en-US" i="1" dirty="0">
                <a:latin typeface="Arial Narrow" panose="020B0606020202030204" pitchFamily="34" charset="0"/>
              </a:rPr>
              <a:t>“my two witnesses”</a:t>
            </a:r>
          </a:p>
          <a:p>
            <a:pPr>
              <a:spcBef>
                <a:spcPts val="1200"/>
              </a:spcBef>
            </a:pPr>
            <a:r>
              <a:rPr lang="en-US" dirty="0">
                <a:latin typeface="Arial Narrow" panose="020B0606020202030204" pitchFamily="34" charset="0"/>
              </a:rPr>
              <a:t>The church’s work </a:t>
            </a:r>
            <a:r>
              <a:rPr lang="en-US" b="1" dirty="0">
                <a:latin typeface="Arial Narrow" panose="020B0606020202030204" pitchFamily="34" charset="0"/>
              </a:rPr>
              <a:t>cannot be stopped </a:t>
            </a:r>
            <a:r>
              <a:rPr lang="en-US" dirty="0">
                <a:latin typeface="Arial Narrow" panose="020B0606020202030204" pitchFamily="34" charset="0"/>
              </a:rPr>
              <a:t>until the mission is complete.</a:t>
            </a:r>
          </a:p>
          <a:p>
            <a:pPr>
              <a:spcBef>
                <a:spcPts val="1200"/>
              </a:spcBef>
            </a:pPr>
            <a:r>
              <a:rPr lang="en-US" dirty="0">
                <a:latin typeface="Arial Narrow" panose="020B0606020202030204" pitchFamily="34" charset="0"/>
              </a:rPr>
              <a:t>The gospel extended to all the </a:t>
            </a:r>
            <a:r>
              <a:rPr lang="en-US" b="1" dirty="0">
                <a:latin typeface="Arial Narrow" panose="020B0606020202030204" pitchFamily="34" charset="0"/>
              </a:rPr>
              <a:t>known world</a:t>
            </a:r>
            <a:r>
              <a:rPr lang="en-US" dirty="0">
                <a:latin typeface="Arial Narrow" panose="020B0606020202030204" pitchFamily="34" charset="0"/>
              </a:rPr>
              <a:t> – </a:t>
            </a:r>
            <a:r>
              <a:rPr lang="en-US" b="1" dirty="0">
                <a:latin typeface="Arial Narrow" panose="020B0606020202030204" pitchFamily="34" charset="0"/>
              </a:rPr>
              <a:t>(Colossians 1:6, 23)</a:t>
            </a:r>
          </a:p>
          <a:p>
            <a:pPr>
              <a:spcBef>
                <a:spcPts val="1200"/>
              </a:spcBef>
            </a:pPr>
            <a:r>
              <a:rPr lang="en-US" dirty="0">
                <a:latin typeface="Arial Narrow" panose="020B0606020202030204" pitchFamily="34" charset="0"/>
              </a:rPr>
              <a:t>Clear messages, </a:t>
            </a:r>
            <a:r>
              <a:rPr lang="en-US" b="1" dirty="0">
                <a:latin typeface="Arial Narrow" panose="020B0606020202030204" pitchFamily="34" charset="0"/>
              </a:rPr>
              <a:t>confirmed</a:t>
            </a:r>
            <a:r>
              <a:rPr lang="en-US" dirty="0">
                <a:latin typeface="Arial Narrow" panose="020B0606020202030204" pitchFamily="34" charset="0"/>
              </a:rPr>
              <a:t> with miracles, and the messages came from God!</a:t>
            </a:r>
          </a:p>
          <a:p>
            <a:pPr>
              <a:spcBef>
                <a:spcPts val="1200"/>
              </a:spcBef>
            </a:pPr>
            <a:r>
              <a:rPr lang="en-US" dirty="0">
                <a:latin typeface="Arial Narrow" panose="020B0606020202030204" pitchFamily="34" charset="0"/>
              </a:rPr>
              <a:t>Wait – did the “</a:t>
            </a:r>
            <a:r>
              <a:rPr lang="en-US" b="1" dirty="0">
                <a:latin typeface="Arial Narrow" panose="020B0606020202030204" pitchFamily="34" charset="0"/>
              </a:rPr>
              <a:t>beast</a:t>
            </a:r>
            <a:r>
              <a:rPr lang="en-US" dirty="0">
                <a:latin typeface="Arial Narrow" panose="020B0606020202030204" pitchFamily="34" charset="0"/>
              </a:rPr>
              <a:t>” win when he “killed them?” </a:t>
            </a:r>
            <a:r>
              <a:rPr lang="en-US" sz="4000" b="1" dirty="0">
                <a:latin typeface="Arial Narrow" panose="020B0606020202030204" pitchFamily="34" charset="0"/>
              </a:rPr>
              <a:t>NO!</a:t>
            </a:r>
          </a:p>
        </p:txBody>
      </p:sp>
      <p:sp>
        <p:nvSpPr>
          <p:cNvPr id="5" name="Title 1"/>
          <p:cNvSpPr>
            <a:spLocks noGrp="1"/>
          </p:cNvSpPr>
          <p:nvPr>
            <p:ph type="title"/>
          </p:nvPr>
        </p:nvSpPr>
        <p:spPr>
          <a:xfrm>
            <a:off x="306368" y="440671"/>
            <a:ext cx="8553450" cy="769441"/>
          </a:xfrm>
          <a:solidFill>
            <a:schemeClr val="bg1"/>
          </a:solidFill>
          <a:ln w="38100">
            <a:solidFill>
              <a:schemeClr val="accent5">
                <a:lumMod val="50000"/>
              </a:schemeClr>
            </a:solidFill>
          </a:ln>
        </p:spPr>
        <p:txBody>
          <a:bodyPr wrap="square">
            <a:spAutoFit/>
          </a:bodyPr>
          <a:lstStyle/>
          <a:p>
            <a:r>
              <a:rPr lang="en-US" b="1" u="sng" dirty="0">
                <a:latin typeface="Arial" panose="020B0604020202020204" pitchFamily="34" charset="0"/>
                <a:cs typeface="Arial" panose="020B0604020202020204" pitchFamily="34" charset="0"/>
              </a:rPr>
              <a:t>The Work of the Two Witnesses</a:t>
            </a:r>
          </a:p>
        </p:txBody>
      </p:sp>
      <p:sp>
        <p:nvSpPr>
          <p:cNvPr id="4" name="Rectangle 3">
            <a:extLst>
              <a:ext uri="{FF2B5EF4-FFF2-40B4-BE49-F238E27FC236}">
                <a16:creationId xmlns:a16="http://schemas.microsoft.com/office/drawing/2014/main" id="{F6A59292-9DF7-43E7-8AE8-A791E9B3FE5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Revelation 11</a:t>
            </a:r>
          </a:p>
        </p:txBody>
      </p:sp>
    </p:spTree>
    <p:extLst>
      <p:ext uri="{BB962C8B-B14F-4D97-AF65-F5344CB8AC3E}">
        <p14:creationId xmlns:p14="http://schemas.microsoft.com/office/powerpoint/2010/main" val="175781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88633" y="382969"/>
            <a:ext cx="8986371" cy="1200329"/>
          </a:xfrm>
          <a:prstGeom prst="rect">
            <a:avLst/>
          </a:prstGeom>
          <a:noFill/>
          <a:ln>
            <a:noFill/>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altLang="en-US" sz="3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Measuring The Temple, Two Witnesses,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And The Seventh Trumpet</a:t>
            </a:r>
            <a:r>
              <a:rPr kumimoji="0" lang="en-US" altLang="en-US" sz="36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sp>
        <p:nvSpPr>
          <p:cNvPr id="96271" name="Text Box 15"/>
          <p:cNvSpPr txBox="1">
            <a:spLocks noChangeArrowheads="1"/>
          </p:cNvSpPr>
          <p:nvPr/>
        </p:nvSpPr>
        <p:spPr bwMode="auto">
          <a:xfrm>
            <a:off x="685800" y="2230155"/>
            <a:ext cx="7848600" cy="2062103"/>
          </a:xfrm>
          <a:prstGeom prst="rect">
            <a:avLst/>
          </a:prstGeom>
          <a:noFill/>
          <a:ln>
            <a:noFill/>
          </a:ln>
          <a:effectLst/>
        </p:spPr>
        <p:txBody>
          <a:bodyPr wrap="square">
            <a:spAutoFit/>
          </a:bodyPr>
          <a:lstStyle>
            <a:lvl1pPr marL="342900" indent="-342900" defTabSz="150813">
              <a:defRPr>
                <a:solidFill>
                  <a:schemeClr val="tx1"/>
                </a:solidFill>
                <a:latin typeface="Arial" panose="020B0604020202020204" pitchFamily="34" charset="0"/>
              </a:defRPr>
            </a:lvl1pPr>
            <a:lvl2pPr marL="800100" indent="-342900" defTabSz="150813">
              <a:defRPr>
                <a:solidFill>
                  <a:schemeClr val="tx1"/>
                </a:solidFill>
                <a:latin typeface="Arial" panose="020B0604020202020204" pitchFamily="34" charset="0"/>
              </a:defRPr>
            </a:lvl2pPr>
            <a:lvl3pPr marL="1257300" indent="-342900" defTabSz="150813">
              <a:defRPr>
                <a:solidFill>
                  <a:schemeClr val="tx1"/>
                </a:solidFill>
                <a:latin typeface="Arial" panose="020B0604020202020204" pitchFamily="34" charset="0"/>
              </a:defRPr>
            </a:lvl3pPr>
            <a:lvl4pPr marL="1714500" indent="-342900" defTabSz="150813">
              <a:defRPr>
                <a:solidFill>
                  <a:schemeClr val="tx1"/>
                </a:solidFill>
                <a:latin typeface="Arial" panose="020B0604020202020204" pitchFamily="34" charset="0"/>
              </a:defRPr>
            </a:lvl4pPr>
            <a:lvl5pPr marL="2171700" indent="-342900" defTabSz="150813">
              <a:defRPr>
                <a:solidFill>
                  <a:schemeClr val="tx1"/>
                </a:solidFill>
                <a:latin typeface="Arial" panose="020B0604020202020204" pitchFamily="34" charset="0"/>
              </a:defRPr>
            </a:lvl5pPr>
            <a:lvl6pPr marL="2628900" indent="-342900" defTabSz="150813" fontAlgn="base">
              <a:spcBef>
                <a:spcPct val="0"/>
              </a:spcBef>
              <a:spcAft>
                <a:spcPct val="0"/>
              </a:spcAft>
              <a:defRPr>
                <a:solidFill>
                  <a:schemeClr val="tx1"/>
                </a:solidFill>
                <a:latin typeface="Arial" panose="020B0604020202020204" pitchFamily="34" charset="0"/>
              </a:defRPr>
            </a:lvl6pPr>
            <a:lvl7pPr marL="3086100" indent="-342900" defTabSz="150813" fontAlgn="base">
              <a:spcBef>
                <a:spcPct val="0"/>
              </a:spcBef>
              <a:spcAft>
                <a:spcPct val="0"/>
              </a:spcAft>
              <a:defRPr>
                <a:solidFill>
                  <a:schemeClr val="tx1"/>
                </a:solidFill>
                <a:latin typeface="Arial" panose="020B0604020202020204" pitchFamily="34" charset="0"/>
              </a:defRPr>
            </a:lvl7pPr>
            <a:lvl8pPr marL="3543300" indent="-342900" defTabSz="150813" fontAlgn="base">
              <a:spcBef>
                <a:spcPct val="0"/>
              </a:spcBef>
              <a:spcAft>
                <a:spcPct val="0"/>
              </a:spcAft>
              <a:defRPr>
                <a:solidFill>
                  <a:schemeClr val="tx1"/>
                </a:solidFill>
                <a:latin typeface="Arial" panose="020B0604020202020204" pitchFamily="34" charset="0"/>
              </a:defRPr>
            </a:lvl8pPr>
            <a:lvl9pPr marL="4000500" indent="-342900" defTabSz="150813" fontAlgn="base">
              <a:spcBef>
                <a:spcPct val="0"/>
              </a:spcBef>
              <a:spcAft>
                <a:spcPct val="0"/>
              </a:spcAft>
              <a:defRPr>
                <a:solidFill>
                  <a:schemeClr val="tx1"/>
                </a:solidFill>
                <a:latin typeface="Arial" panose="020B0604020202020204" pitchFamily="34" charset="0"/>
              </a:defRPr>
            </a:lvl9pPr>
          </a:lstStyle>
          <a:p>
            <a:pPr marL="571500" marR="0" lvl="0" indent="-571500" algn="l" defTabSz="150813" rtl="0" eaLnBrk="1" fontAlgn="base" latinLnBrk="0" hangingPunct="1">
              <a:lnSpc>
                <a:spcPct val="100000"/>
              </a:lnSpc>
              <a:spcBef>
                <a:spcPct val="0"/>
              </a:spcBef>
              <a:spcAft>
                <a:spcPct val="0"/>
              </a:spcAft>
              <a:buClrTx/>
              <a:buSzTx/>
              <a:buFont typeface="+mj-lt"/>
              <a:buAutoNum type="romanUcPeriod"/>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Measuring the Temple (verses 1-2)</a:t>
            </a:r>
          </a:p>
          <a:p>
            <a:pPr marL="571500" marR="0" lvl="0" indent="-571500" algn="l" defTabSz="150813" rtl="0" eaLnBrk="1" fontAlgn="base" latinLnBrk="0" hangingPunct="1">
              <a:lnSpc>
                <a:spcPct val="100000"/>
              </a:lnSpc>
              <a:spcBef>
                <a:spcPct val="0"/>
              </a:spcBef>
              <a:spcAft>
                <a:spcPct val="0"/>
              </a:spcAft>
              <a:buClrTx/>
              <a:buSzTx/>
              <a:buFont typeface="+mj-lt"/>
              <a:buAutoNum type="romanUcPeriod"/>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Two Witnesses (verses 3-14)</a:t>
            </a:r>
            <a:endPar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028700" marR="0" lvl="1" indent="-571500" algn="l" defTabSz="150813" rtl="0" eaLnBrk="1" fontAlgn="base" latinLnBrk="0" hangingPunct="1">
              <a:lnSpc>
                <a:spcPct val="100000"/>
              </a:lnSpc>
              <a:spcBef>
                <a:spcPct val="0"/>
              </a:spcBef>
              <a:spcAft>
                <a:spcPct val="0"/>
              </a:spcAft>
              <a:buClrTx/>
              <a:buSzTx/>
              <a:buFont typeface="+mj-lt"/>
              <a:buAutoNum type="alphaUcPeriod"/>
              <a:tabLst/>
              <a:defRPr/>
            </a:pPr>
            <a:r>
              <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They will prophecy</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(verses 3-6)</a:t>
            </a:r>
          </a:p>
          <a:p>
            <a:pPr marL="1028700" marR="0" lvl="1" indent="-571500" algn="l" defTabSz="150813" rtl="0" eaLnBrk="1" fontAlgn="base" latinLnBrk="0" hangingPunct="1">
              <a:lnSpc>
                <a:spcPct val="100000"/>
              </a:lnSpc>
              <a:spcBef>
                <a:spcPct val="0"/>
              </a:spcBef>
              <a:spcAft>
                <a:spcPct val="0"/>
              </a:spcAft>
              <a:buClrTx/>
              <a:buSzTx/>
              <a:buFont typeface="+mj-lt"/>
              <a:buAutoNum type="alphaUcPeriod"/>
              <a:tabLst/>
              <a:defRPr/>
            </a:pPr>
            <a:r>
              <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They will be killed</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(verses 7-10)</a:t>
            </a:r>
          </a:p>
          <a:p>
            <a:pPr marL="1028700" marR="0" lvl="1" indent="-571500" algn="l" defTabSz="150813" rtl="0" eaLnBrk="1" fontAlgn="base" latinLnBrk="0" hangingPunct="1">
              <a:lnSpc>
                <a:spcPct val="100000"/>
              </a:lnSpc>
              <a:spcBef>
                <a:spcPct val="0"/>
              </a:spcBef>
              <a:spcAft>
                <a:spcPct val="0"/>
              </a:spcAft>
              <a:buClrTx/>
              <a:buSzTx/>
              <a:buFont typeface="+mj-lt"/>
              <a:buAutoNum type="alphaUcPeriod"/>
              <a:tabLst/>
              <a:defRPr/>
            </a:pPr>
            <a:r>
              <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They will be resurrected</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(verses 11-14)</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11</a:t>
            </a:r>
          </a:p>
        </p:txBody>
      </p:sp>
      <p:sp>
        <p:nvSpPr>
          <p:cNvPr id="2" name="Slide Number Placeholder 1">
            <a:extLst>
              <a:ext uri="{FF2B5EF4-FFF2-40B4-BE49-F238E27FC236}">
                <a16:creationId xmlns:a16="http://schemas.microsoft.com/office/drawing/2014/main" id="{FA540A60-AF24-4726-8D66-5C040F70ABE2}"/>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95833149-77A1-468E-970D-19328B5DD6EB}"/>
              </a:ext>
            </a:extLst>
          </p:cNvPr>
          <p:cNvSpPr txBox="1"/>
          <p:nvPr/>
        </p:nvSpPr>
        <p:spPr>
          <a:xfrm>
            <a:off x="2292094" y="1581835"/>
            <a:ext cx="4572000"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Outline –</a:t>
            </a:r>
          </a:p>
        </p:txBody>
      </p:sp>
    </p:spTree>
    <p:extLst>
      <p:ext uri="{BB962C8B-B14F-4D97-AF65-F5344CB8AC3E}">
        <p14:creationId xmlns:p14="http://schemas.microsoft.com/office/powerpoint/2010/main" val="18068242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1" name="Text Box 15"/>
          <p:cNvSpPr txBox="1">
            <a:spLocks noChangeArrowheads="1"/>
          </p:cNvSpPr>
          <p:nvPr/>
        </p:nvSpPr>
        <p:spPr bwMode="auto">
          <a:xfrm>
            <a:off x="593886" y="2491761"/>
            <a:ext cx="8008463" cy="2492990"/>
          </a:xfrm>
          <a:prstGeom prst="rect">
            <a:avLst/>
          </a:prstGeom>
          <a:noFill/>
          <a:ln>
            <a:noFill/>
          </a:ln>
          <a:effectLst/>
        </p:spPr>
        <p:txBody>
          <a:bodyPr wrap="square">
            <a:spAutoFit/>
          </a:bodyPr>
          <a:lstStyle>
            <a:lvl1pPr marL="342900" indent="-342900" defTabSz="150813">
              <a:defRPr>
                <a:solidFill>
                  <a:schemeClr val="tx1"/>
                </a:solidFill>
                <a:latin typeface="Arial" panose="020B0604020202020204" pitchFamily="34" charset="0"/>
              </a:defRPr>
            </a:lvl1pPr>
            <a:lvl2pPr marL="800100" indent="-342900" defTabSz="150813">
              <a:defRPr>
                <a:solidFill>
                  <a:schemeClr val="tx1"/>
                </a:solidFill>
                <a:latin typeface="Arial" panose="020B0604020202020204" pitchFamily="34" charset="0"/>
              </a:defRPr>
            </a:lvl2pPr>
            <a:lvl3pPr marL="1257300" indent="-342900" defTabSz="150813">
              <a:defRPr>
                <a:solidFill>
                  <a:schemeClr val="tx1"/>
                </a:solidFill>
                <a:latin typeface="Arial" panose="020B0604020202020204" pitchFamily="34" charset="0"/>
              </a:defRPr>
            </a:lvl3pPr>
            <a:lvl4pPr marL="1714500" indent="-342900" defTabSz="150813">
              <a:defRPr>
                <a:solidFill>
                  <a:schemeClr val="tx1"/>
                </a:solidFill>
                <a:latin typeface="Arial" panose="020B0604020202020204" pitchFamily="34" charset="0"/>
              </a:defRPr>
            </a:lvl4pPr>
            <a:lvl5pPr marL="2171700" indent="-342900" defTabSz="150813">
              <a:defRPr>
                <a:solidFill>
                  <a:schemeClr val="tx1"/>
                </a:solidFill>
                <a:latin typeface="Arial" panose="020B0604020202020204" pitchFamily="34" charset="0"/>
              </a:defRPr>
            </a:lvl5pPr>
            <a:lvl6pPr marL="2628900" indent="-342900" defTabSz="150813" fontAlgn="base">
              <a:spcBef>
                <a:spcPct val="0"/>
              </a:spcBef>
              <a:spcAft>
                <a:spcPct val="0"/>
              </a:spcAft>
              <a:defRPr>
                <a:solidFill>
                  <a:schemeClr val="tx1"/>
                </a:solidFill>
                <a:latin typeface="Arial" panose="020B0604020202020204" pitchFamily="34" charset="0"/>
              </a:defRPr>
            </a:lvl6pPr>
            <a:lvl7pPr marL="3086100" indent="-342900" defTabSz="150813" fontAlgn="base">
              <a:spcBef>
                <a:spcPct val="0"/>
              </a:spcBef>
              <a:spcAft>
                <a:spcPct val="0"/>
              </a:spcAft>
              <a:defRPr>
                <a:solidFill>
                  <a:schemeClr val="tx1"/>
                </a:solidFill>
                <a:latin typeface="Arial" panose="020B0604020202020204" pitchFamily="34" charset="0"/>
              </a:defRPr>
            </a:lvl7pPr>
            <a:lvl8pPr marL="3543300" indent="-342900" defTabSz="150813" fontAlgn="base">
              <a:spcBef>
                <a:spcPct val="0"/>
              </a:spcBef>
              <a:spcAft>
                <a:spcPct val="0"/>
              </a:spcAft>
              <a:defRPr>
                <a:solidFill>
                  <a:schemeClr val="tx1"/>
                </a:solidFill>
                <a:latin typeface="Arial" panose="020B0604020202020204" pitchFamily="34" charset="0"/>
              </a:defRPr>
            </a:lvl8pPr>
            <a:lvl9pPr marL="4000500" indent="-342900" defTabSz="150813" fontAlgn="base">
              <a:spcBef>
                <a:spcPct val="0"/>
              </a:spcBef>
              <a:spcAft>
                <a:spcPct val="0"/>
              </a:spcAft>
              <a:defRPr>
                <a:solidFill>
                  <a:schemeClr val="tx1"/>
                </a:solidFill>
                <a:latin typeface="Arial" panose="020B0604020202020204" pitchFamily="34" charset="0"/>
              </a:defRPr>
            </a:lvl9pPr>
          </a:lstStyle>
          <a:p>
            <a:pPr marL="571500" marR="0" lvl="0" indent="-571500" algn="l" defTabSz="150813" rtl="0" eaLnBrk="1" fontAlgn="base" latinLnBrk="0" hangingPunct="1">
              <a:lnSpc>
                <a:spcPct val="100000"/>
              </a:lnSpc>
              <a:spcBef>
                <a:spcPct val="0"/>
              </a:spcBef>
              <a:spcAft>
                <a:spcPct val="0"/>
              </a:spcAft>
              <a:buClrTx/>
              <a:buSzTx/>
              <a:buFont typeface="+mj-lt"/>
              <a:buAutoNum type="romanUcPeriod"/>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Measuring the Temple (verses 1-2)</a:t>
            </a:r>
          </a:p>
          <a:p>
            <a:pPr marL="571500" marR="0" lvl="0" indent="-571500" algn="l" defTabSz="150813" rtl="0" eaLnBrk="1" fontAlgn="base" latinLnBrk="0" hangingPunct="1">
              <a:lnSpc>
                <a:spcPct val="100000"/>
              </a:lnSpc>
              <a:spcBef>
                <a:spcPct val="0"/>
              </a:spcBef>
              <a:spcAft>
                <a:spcPct val="0"/>
              </a:spcAft>
              <a:buClrTx/>
              <a:buSzTx/>
              <a:buFont typeface="+mj-lt"/>
              <a:buAutoNum type="romanUcPeriod"/>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Two Witnesses (verses 3-14)</a:t>
            </a:r>
            <a:endParaRPr kumimoji="0" lang="en-US" altLang="en-US" sz="24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571500" marR="0" lvl="0" indent="-571500" algn="l" defTabSz="150813" rtl="0" eaLnBrk="1" fontAlgn="base" latinLnBrk="0" hangingPunct="1">
              <a:lnSpc>
                <a:spcPct val="100000"/>
              </a:lnSpc>
              <a:spcBef>
                <a:spcPct val="0"/>
              </a:spcBef>
              <a:spcAft>
                <a:spcPct val="0"/>
              </a:spcAft>
              <a:buClrTx/>
              <a:buSzTx/>
              <a:buFont typeface="+mj-lt"/>
              <a:buAutoNum type="romanUcPeriod"/>
              <a:tabLst/>
              <a:defRPr/>
            </a:pPr>
            <a:r>
              <a:rPr kumimoji="0" lang="en-US" alt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Seventh Trumpet (verses 15-19)</a:t>
            </a:r>
            <a:endParaRPr kumimoji="0" lang="en-US" altLang="en-US" sz="10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028700" marR="0" lvl="1" indent="-571500" algn="l" defTabSz="150813" rtl="0" eaLnBrk="1" fontAlgn="base" latinLnBrk="0" hangingPunct="1">
              <a:lnSpc>
                <a:spcPct val="100000"/>
              </a:lnSpc>
              <a:spcBef>
                <a:spcPct val="0"/>
              </a:spcBef>
              <a:spcAft>
                <a:spcPct val="0"/>
              </a:spcAft>
              <a:buClrTx/>
              <a:buSzTx/>
              <a:buFont typeface="+mj-lt"/>
              <a:buAutoNum type="alphaUcPeriod"/>
              <a:tabLst/>
              <a:defRPr/>
            </a:pPr>
            <a:r>
              <a:rPr kumimoji="0" lang="en-US" altLang="en-US" sz="24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Voice from heaven</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(verse 15)</a:t>
            </a:r>
          </a:p>
          <a:p>
            <a:pPr marL="1028700" marR="0" lvl="1" indent="-571500" algn="l" defTabSz="150813" rtl="0" eaLnBrk="1" fontAlgn="base" latinLnBrk="0" hangingPunct="1">
              <a:lnSpc>
                <a:spcPct val="100000"/>
              </a:lnSpc>
              <a:spcBef>
                <a:spcPct val="0"/>
              </a:spcBef>
              <a:spcAft>
                <a:spcPct val="0"/>
              </a:spcAft>
              <a:buClrTx/>
              <a:buSzTx/>
              <a:buFont typeface="+mj-lt"/>
              <a:buAutoNum type="alphaUcPeriod"/>
              <a:tabLst/>
              <a:defRPr/>
            </a:pPr>
            <a:r>
              <a:rPr kumimoji="0" lang="en-US" altLang="en-US" sz="24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Twenty-four elders worship God</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(verses 16-18)</a:t>
            </a:r>
          </a:p>
          <a:p>
            <a:pPr marL="1028700" marR="0" lvl="1" indent="-571500" algn="l" defTabSz="150813" rtl="0" eaLnBrk="1" fontAlgn="base" latinLnBrk="0" hangingPunct="1">
              <a:lnSpc>
                <a:spcPct val="100000"/>
              </a:lnSpc>
              <a:spcBef>
                <a:spcPct val="0"/>
              </a:spcBef>
              <a:spcAft>
                <a:spcPct val="0"/>
              </a:spcAft>
              <a:buClrTx/>
              <a:buSzTx/>
              <a:buFont typeface="+mj-lt"/>
              <a:buAutoNum type="alphaUcPeriod"/>
              <a:tabLst/>
              <a:defRPr/>
            </a:pPr>
            <a:r>
              <a:rPr kumimoji="0" lang="en-US" altLang="en-US" sz="24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Temple of God opened in heaven</a:t>
            </a: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(verse 19)</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11</a:t>
            </a:r>
          </a:p>
        </p:txBody>
      </p:sp>
      <p:sp>
        <p:nvSpPr>
          <p:cNvPr id="2" name="Slide Number Placeholder 1">
            <a:extLst>
              <a:ext uri="{FF2B5EF4-FFF2-40B4-BE49-F238E27FC236}">
                <a16:creationId xmlns:a16="http://schemas.microsoft.com/office/drawing/2014/main" id="{31E5E69E-3EB7-407F-9AC4-5F6DC3DCC719}"/>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A0DDC092-C230-467D-9CF8-297B6E3BF291}"/>
              </a:ext>
            </a:extLst>
          </p:cNvPr>
          <p:cNvSpPr txBox="1"/>
          <p:nvPr/>
        </p:nvSpPr>
        <p:spPr>
          <a:xfrm>
            <a:off x="2284138" y="1658034"/>
            <a:ext cx="4572000"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Outline –</a:t>
            </a:r>
          </a:p>
        </p:txBody>
      </p:sp>
      <p:sp>
        <p:nvSpPr>
          <p:cNvPr id="8" name="Rectangle 2">
            <a:extLst>
              <a:ext uri="{FF2B5EF4-FFF2-40B4-BE49-F238E27FC236}">
                <a16:creationId xmlns:a16="http://schemas.microsoft.com/office/drawing/2014/main" id="{04A5184D-8DF5-41A7-8FA4-7373EAD1F204}"/>
              </a:ext>
            </a:extLst>
          </p:cNvPr>
          <p:cNvSpPr>
            <a:spLocks noChangeArrowheads="1"/>
          </p:cNvSpPr>
          <p:nvPr/>
        </p:nvSpPr>
        <p:spPr bwMode="auto">
          <a:xfrm>
            <a:off x="88633" y="382969"/>
            <a:ext cx="8986371" cy="1200329"/>
          </a:xfrm>
          <a:prstGeom prst="rect">
            <a:avLst/>
          </a:prstGeom>
          <a:noFill/>
          <a:ln>
            <a:noFill/>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altLang="en-US" sz="3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Measuring The Temple, Two Witnesses,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And The Seventh Trumpet</a:t>
            </a:r>
            <a:r>
              <a:rPr kumimoji="0" lang="en-US" altLang="en-US" sz="36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271843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4" name="Text Box 6"/>
          <p:cNvSpPr txBox="1">
            <a:spLocks noChangeArrowheads="1"/>
          </p:cNvSpPr>
          <p:nvPr/>
        </p:nvSpPr>
        <p:spPr bwMode="auto">
          <a:xfrm>
            <a:off x="609600" y="1422307"/>
            <a:ext cx="7924800" cy="4093428"/>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“Thus ends the interlude, a message of divine retribution. There is to be delay no longer. God’s message of judgment is to be proclaimed in all its bitterness. God’s people are known and protected by him. There will be a strong witness of the gospel during this period of distress just ahead. When it is all over, Christianity will have been thoroughly vindicated in the sight of men.”</a:t>
            </a:r>
          </a:p>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Ray Summer, </a:t>
            </a:r>
            <a:r>
              <a:rPr kumimoji="0" lang="en-US" altLang="en-US" sz="2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Worthy is the Lamb,</a:t>
            </a:r>
            <a:r>
              <a:rPr kumimoji="0" lang="en-US" altLang="en-US" sz="20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Page </a:t>
            </a:r>
            <a:r>
              <a:rPr kumimoji="0" lang="en-US"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166</a:t>
            </a:r>
          </a:p>
        </p:txBody>
      </p:sp>
      <p:sp>
        <p:nvSpPr>
          <p:cNvPr id="5" name="AutoShape 2"/>
          <p:cNvSpPr>
            <a:spLocks noChangeArrowheads="1"/>
          </p:cNvSpPr>
          <p:nvPr/>
        </p:nvSpPr>
        <p:spPr bwMode="auto">
          <a:xfrm>
            <a:off x="1939709" y="385081"/>
            <a:ext cx="5264583" cy="769441"/>
          </a:xfrm>
          <a:prstGeom prst="rect">
            <a:avLst/>
          </a:prstGeom>
          <a:noFill/>
          <a:ln w="9525">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What Is The Point?</a:t>
            </a:r>
          </a:p>
        </p:txBody>
      </p:sp>
      <p:sp>
        <p:nvSpPr>
          <p:cNvPr id="4" name="Rectangle 3"/>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11</a:t>
            </a:r>
          </a:p>
        </p:txBody>
      </p:sp>
      <p:sp>
        <p:nvSpPr>
          <p:cNvPr id="2" name="Slide Number Placeholder 1">
            <a:extLst>
              <a:ext uri="{FF2B5EF4-FFF2-40B4-BE49-F238E27FC236}">
                <a16:creationId xmlns:a16="http://schemas.microsoft.com/office/drawing/2014/main" id="{A11AB315-4251-452D-984C-CFEFA32642F2}"/>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486009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Text Box 4"/>
          <p:cNvSpPr txBox="1">
            <a:spLocks noChangeArrowheads="1"/>
          </p:cNvSpPr>
          <p:nvPr/>
        </p:nvSpPr>
        <p:spPr bwMode="auto">
          <a:xfrm>
            <a:off x="609600" y="382568"/>
            <a:ext cx="7830308" cy="769441"/>
          </a:xfrm>
          <a:prstGeom prst="rect">
            <a:avLst/>
          </a:prstGeom>
          <a:noFill/>
          <a:ln>
            <a:noFill/>
          </a:ln>
          <a:effec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7 Seals</a:t>
            </a:r>
          </a:p>
        </p:txBody>
      </p:sp>
      <p:sp>
        <p:nvSpPr>
          <p:cNvPr id="156677" name="Text Box 5"/>
          <p:cNvSpPr txBox="1">
            <a:spLocks noChangeArrowheads="1"/>
          </p:cNvSpPr>
          <p:nvPr/>
        </p:nvSpPr>
        <p:spPr bwMode="auto">
          <a:xfrm>
            <a:off x="609600" y="1371600"/>
            <a:ext cx="7830308" cy="2677656"/>
          </a:xfrm>
          <a:prstGeom prst="rect">
            <a:avLst/>
          </a:prstGeom>
          <a:noFill/>
          <a:ln>
            <a:noFill/>
          </a:ln>
          <a:effectLst/>
        </p:spPr>
        <p:txBody>
          <a:bodyPr wrap="square">
            <a:spAutoFit/>
          </a:bodyPr>
          <a:lstStyle/>
          <a:p>
            <a:pPr marL="457200" marR="0" lvl="0" indent="-457200" algn="l" defTabSz="914400" rtl="0" eaLnBrk="0" fontAlgn="base" latinLnBrk="0" hangingPunct="0">
              <a:spcAft>
                <a:spcPct val="0"/>
              </a:spcAft>
              <a:buClrTx/>
              <a:buSzTx/>
              <a:buFont typeface="+mj-lt"/>
              <a:buAutoNum type="arabicPeriod"/>
              <a:tabLst/>
              <a:defRPr/>
            </a:pP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Victory (6:1-2)</a:t>
            </a:r>
          </a:p>
          <a:p>
            <a:pPr marL="457200" marR="0" lvl="0" indent="-457200" algn="l" defTabSz="914400" rtl="0" eaLnBrk="0" fontAlgn="base" latinLnBrk="0" hangingPunct="0">
              <a:spcAft>
                <a:spcPct val="0"/>
              </a:spcAft>
              <a:buClrTx/>
              <a:buSzTx/>
              <a:buFont typeface="+mj-lt"/>
              <a:buAutoNum type="arabicPeriod"/>
              <a:tabLst/>
              <a:defRPr/>
            </a:pP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War (6:3-4)</a:t>
            </a:r>
          </a:p>
          <a:p>
            <a:pPr marL="457200" marR="0" lvl="0" indent="-457200" algn="l" defTabSz="914400" rtl="0" eaLnBrk="0" fontAlgn="base" latinLnBrk="0" hangingPunct="0">
              <a:spcAft>
                <a:spcPct val="0"/>
              </a:spcAft>
              <a:buClrTx/>
              <a:buSzTx/>
              <a:buFont typeface="+mj-lt"/>
              <a:buAutoNum type="arabicPeriod"/>
              <a:tabLst/>
              <a:defRPr/>
            </a:pP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Famine (6:5-6)</a:t>
            </a:r>
          </a:p>
          <a:p>
            <a:pPr marL="457200" marR="0" lvl="0" indent="-457200" algn="l" defTabSz="914400" rtl="0" eaLnBrk="0" fontAlgn="base" latinLnBrk="0" hangingPunct="0">
              <a:spcAft>
                <a:spcPct val="0"/>
              </a:spcAft>
              <a:buClrTx/>
              <a:buSzTx/>
              <a:buFont typeface="+mj-lt"/>
              <a:buAutoNum type="arabicPeriod"/>
              <a:tabLst/>
              <a:defRPr/>
            </a:pP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Death (6:7-8)</a:t>
            </a:r>
          </a:p>
          <a:p>
            <a:pPr marL="457200" marR="0" lvl="0" indent="-457200" algn="l" defTabSz="914400" rtl="0" eaLnBrk="0" fontAlgn="base" latinLnBrk="0" hangingPunct="0">
              <a:spcAft>
                <a:spcPct val="0"/>
              </a:spcAft>
              <a:buClrTx/>
              <a:buSzTx/>
              <a:buFont typeface="+mj-lt"/>
              <a:buAutoNum type="arabicPeriod"/>
              <a:tabLst/>
              <a:defRPr/>
            </a:pP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Persecution (6:9-11)</a:t>
            </a:r>
          </a:p>
          <a:p>
            <a:pPr marL="457200" marR="0" lvl="0" indent="-457200" algn="l" defTabSz="914400" rtl="0" eaLnBrk="0" fontAlgn="base" latinLnBrk="0" hangingPunct="0">
              <a:spcAft>
                <a:spcPct val="0"/>
              </a:spcAft>
              <a:buClrTx/>
              <a:buSzTx/>
              <a:buFont typeface="+mj-lt"/>
              <a:buAutoNum type="arabicPeriod"/>
              <a:tabLst/>
              <a:defRPr/>
            </a:pP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Judgment (6:12-17)</a:t>
            </a:r>
          </a:p>
          <a:p>
            <a:pPr marL="457200" marR="0" lvl="0" indent="-457200" algn="l" defTabSz="914400" rtl="0" eaLnBrk="0" fontAlgn="base" latinLnBrk="0" hangingPunct="0">
              <a:spcAft>
                <a:spcPct val="0"/>
              </a:spcAft>
              <a:buClrTx/>
              <a:buSzTx/>
              <a:buFont typeface="+mj-lt"/>
              <a:buAutoNum type="arabicPeriod"/>
              <a:tabLst/>
              <a:defRPr/>
            </a:pPr>
            <a:r>
              <a:rPr kumimoji="0" lang="en-US" alt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Seven Trumpets (8:7-13;9:1-21; 11:14-ff)</a:t>
            </a:r>
          </a:p>
        </p:txBody>
      </p:sp>
      <p:sp>
        <p:nvSpPr>
          <p:cNvPr id="156678" name="Text Box 6"/>
          <p:cNvSpPr txBox="1">
            <a:spLocks noChangeArrowheads="1"/>
          </p:cNvSpPr>
          <p:nvPr/>
        </p:nvSpPr>
        <p:spPr bwMode="auto">
          <a:xfrm>
            <a:off x="3980692" y="4581435"/>
            <a:ext cx="4477508" cy="2031325"/>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5. Internal rottenness (9:1-12)</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6. External invasion (9:13-21)</a:t>
            </a:r>
          </a:p>
          <a:p>
            <a:pPr marL="0" marR="0" lvl="0" indent="0" algn="l" defTabSz="914400" rtl="0" eaLnBrk="0" fontAlgn="base" latinLnBrk="0" hangingPunct="0">
              <a:lnSpc>
                <a:spcPct val="100000"/>
              </a:lnSpc>
              <a:spcBef>
                <a:spcPts val="1200"/>
              </a:spcBef>
              <a:spcAft>
                <a:spcPct val="0"/>
              </a:spcAft>
              <a:buClrTx/>
              <a:buSzTx/>
              <a:buFontTx/>
              <a:buNone/>
              <a:tabLst/>
              <a:defRPr/>
            </a:pPr>
            <a:r>
              <a:rPr lang="en-US" altLang="en-US" sz="2400" b="1" noProof="0" dirty="0">
                <a:latin typeface="Arial" panose="020B0604020202020204" pitchFamily="34" charset="0"/>
                <a:cs typeface="Arial" panose="020B0604020202020204" pitchFamily="34" charset="0"/>
              </a:rPr>
              <a:t> INTERLUDE (10:1-11:13)</a:t>
            </a:r>
            <a:endParaRPr kumimoji="0" lang="en-US" alt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7. Victory of Saints (11:14-ff)</a:t>
            </a:r>
          </a:p>
        </p:txBody>
      </p:sp>
      <p:sp>
        <p:nvSpPr>
          <p:cNvPr id="156679" name="Text Box 7"/>
          <p:cNvSpPr txBox="1">
            <a:spLocks noChangeArrowheads="1"/>
          </p:cNvSpPr>
          <p:nvPr/>
        </p:nvSpPr>
        <p:spPr bwMode="auto">
          <a:xfrm>
            <a:off x="609600" y="4572000"/>
            <a:ext cx="441146" cy="1569660"/>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56680" name="Text Box 8"/>
          <p:cNvSpPr txBox="1">
            <a:spLocks noChangeArrowheads="1"/>
          </p:cNvSpPr>
          <p:nvPr/>
        </p:nvSpPr>
        <p:spPr bwMode="auto">
          <a:xfrm>
            <a:off x="990600" y="4572000"/>
            <a:ext cx="2133600" cy="1569660"/>
          </a:xfrm>
          <a:prstGeom prst="rect">
            <a:avLst/>
          </a:prstGeom>
          <a:noFill/>
          <a:ln>
            <a:noFill/>
          </a:ln>
          <a:effec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Natural</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Calamity</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(8:7-13)</a:t>
            </a:r>
          </a:p>
        </p:txBody>
      </p:sp>
      <p:sp>
        <p:nvSpPr>
          <p:cNvPr id="156681" name="AutoShape 9"/>
          <p:cNvSpPr>
            <a:spLocks/>
          </p:cNvSpPr>
          <p:nvPr/>
        </p:nvSpPr>
        <p:spPr bwMode="auto">
          <a:xfrm>
            <a:off x="1066800" y="4572000"/>
            <a:ext cx="685800" cy="1600200"/>
          </a:xfrm>
          <a:prstGeom prst="rightBrace">
            <a:avLst>
              <a:gd name="adj1" fmla="val 19444"/>
              <a:gd name="adj2" fmla="val 50000"/>
            </a:avLst>
          </a:prstGeom>
          <a:no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ight Brace 3"/>
          <p:cNvSpPr/>
          <p:nvPr/>
        </p:nvSpPr>
        <p:spPr bwMode="auto">
          <a:xfrm>
            <a:off x="990600" y="4724400"/>
            <a:ext cx="358954" cy="1295400"/>
          </a:xfrm>
          <a:prstGeom prst="rightBrace">
            <a:avLst>
              <a:gd name="adj1" fmla="val 65120"/>
              <a:gd name="adj2" fmla="val 5000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endParaRPr>
          </a:p>
        </p:txBody>
      </p:sp>
      <p:sp>
        <p:nvSpPr>
          <p:cNvPr id="9" name="Rectangle 8"/>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11</a:t>
            </a:r>
          </a:p>
        </p:txBody>
      </p:sp>
      <p:sp>
        <p:nvSpPr>
          <p:cNvPr id="2" name="Slide Number Placeholder 1">
            <a:extLst>
              <a:ext uri="{FF2B5EF4-FFF2-40B4-BE49-F238E27FC236}">
                <a16:creationId xmlns:a16="http://schemas.microsoft.com/office/drawing/2014/main" id="{FFDC6513-F7C6-4BE5-91E3-5BD45232D4E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615BA9-689B-4940-B8A1-D0153F61312A}"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054476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 y="384813"/>
            <a:ext cx="8229600" cy="701731"/>
          </a:xfrm>
          <a:noFill/>
          <a:ln>
            <a:noFill/>
          </a:ln>
        </p:spPr>
        <p:txBody>
          <a:bodyPr anchor="ctr">
            <a:spAutoFit/>
          </a:bodyPr>
          <a:lstStyle/>
          <a:p>
            <a:pPr algn="ctr"/>
            <a:r>
              <a:rPr lang="en-US" altLang="en-US" b="1" dirty="0">
                <a:solidFill>
                  <a:schemeClr val="tx1"/>
                </a:solidFill>
                <a:latin typeface="Arial" panose="020B0604020202020204" pitchFamily="34" charset="0"/>
                <a:cs typeface="Arial" panose="020B0604020202020204" pitchFamily="34" charset="0"/>
              </a:rPr>
              <a:t>Revelation</a:t>
            </a:r>
          </a:p>
        </p:txBody>
      </p:sp>
      <p:sp>
        <p:nvSpPr>
          <p:cNvPr id="157699" name="Text Box 3"/>
          <p:cNvSpPr txBox="1">
            <a:spLocks noChangeArrowheads="1"/>
          </p:cNvSpPr>
          <p:nvPr/>
        </p:nvSpPr>
        <p:spPr bwMode="auto">
          <a:xfrm>
            <a:off x="1319435" y="930893"/>
            <a:ext cx="6545190" cy="4893647"/>
          </a:xfrm>
          <a:prstGeom prst="rect">
            <a:avLst/>
          </a:prstGeom>
          <a:noFill/>
          <a:ln>
            <a:noFill/>
          </a:ln>
          <a:effectLst/>
        </p:spPr>
        <p:txBody>
          <a:bodyPr wrap="none">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a:t>
            </a:r>
            <a:r>
              <a:rPr kumimoji="0" lang="en-US" altLang="en-US" sz="2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Struggle on Earth</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(1-11)</a:t>
            </a:r>
          </a:p>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a:t>
            </a:r>
            <a:r>
              <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John’s Vision</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a:t>
            </a:r>
          </a:p>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B. </a:t>
            </a:r>
            <a:r>
              <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Letters to 7 churches</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(2-3)</a:t>
            </a:r>
          </a:p>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 </a:t>
            </a:r>
            <a:r>
              <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God in control</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(4-5)</a:t>
            </a:r>
          </a:p>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 </a:t>
            </a:r>
            <a:r>
              <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Opening of seven seals</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(6-11)</a:t>
            </a:r>
          </a:p>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endPar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II. </a:t>
            </a:r>
            <a:r>
              <a:rPr kumimoji="0" lang="en-US" altLang="en-US" sz="2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Christ And The Dragon In Conflict</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(12-22)</a:t>
            </a:r>
          </a:p>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(Deeper Spiritual Meaning)</a:t>
            </a:r>
          </a:p>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a:t>
            </a:r>
            <a:r>
              <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War</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(12-14)</a:t>
            </a:r>
          </a:p>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B. </a:t>
            </a:r>
            <a:r>
              <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Bowls of Wrath</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(15-16)</a:t>
            </a:r>
          </a:p>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 </a:t>
            </a:r>
            <a:r>
              <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Fall of Babylon the Harlot</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(17-18)</a:t>
            </a:r>
          </a:p>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 </a:t>
            </a:r>
            <a:r>
              <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Victory of God’s people</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(19-21)</a:t>
            </a:r>
          </a:p>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
            </a:r>
            <a:r>
              <a:rPr kumimoji="0" lang="en-US" alt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Warnings about the Book</a:t>
            </a:r>
            <a:r>
              <a:rPr kumimoji="0" lang="en-US" alt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(22)</a:t>
            </a:r>
          </a:p>
        </p:txBody>
      </p:sp>
      <p:sp>
        <p:nvSpPr>
          <p:cNvPr id="157701" name="Rectangle 5"/>
          <p:cNvSpPr>
            <a:spLocks noChangeArrowheads="1"/>
          </p:cNvSpPr>
          <p:nvPr/>
        </p:nvSpPr>
        <p:spPr bwMode="auto">
          <a:xfrm>
            <a:off x="1144001" y="5748676"/>
            <a:ext cx="6877204" cy="1077218"/>
          </a:xfrm>
          <a:prstGeom prst="rect">
            <a:avLst/>
          </a:prstGeom>
          <a:solidFill>
            <a:schemeClr val="tx1"/>
          </a:solidFill>
          <a:ln w="9525">
            <a:noFill/>
            <a:miter lim="800000"/>
            <a:headEnd/>
            <a:tailEnd/>
          </a:ln>
          <a:effectLst/>
        </p:spPr>
        <p:txBody>
          <a:bodyPr wrap="none" anchor="ctr">
            <a:spAutoFit/>
          </a:bodyPr>
          <a:lstStyle/>
          <a:p>
            <a:pPr marL="0" marR="0" lvl="0" indent="0" algn="ctr" defTabSz="914400" rtl="0" eaLnBrk="0" fontAlgn="base" latinLnBrk="0" hangingPunct="0">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 Victory of God’s people</a:t>
            </a:r>
          </a:p>
          <a:p>
            <a:pPr marL="0" marR="0" lvl="0" indent="0" algn="ctr" defTabSz="914400" rtl="0" eaLnBrk="0" fontAlgn="base" latinLnBrk="0" hangingPunct="0">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 Judgment on the enemy (Rome)</a:t>
            </a:r>
          </a:p>
        </p:txBody>
      </p:sp>
      <p:sp>
        <p:nvSpPr>
          <p:cNvPr id="5" name="Rectangle 4"/>
          <p:cNvSpPr/>
          <p:nvPr/>
        </p:nvSpPr>
        <p:spPr bwMode="auto">
          <a:xfrm>
            <a:off x="0" y="0"/>
            <a:ext cx="9144000" cy="40011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Revelation 11</a:t>
            </a:r>
          </a:p>
        </p:txBody>
      </p:sp>
      <p:sp>
        <p:nvSpPr>
          <p:cNvPr id="2" name="Slide Number Placeholder 1">
            <a:extLst>
              <a:ext uri="{FF2B5EF4-FFF2-40B4-BE49-F238E27FC236}">
                <a16:creationId xmlns:a16="http://schemas.microsoft.com/office/drawing/2014/main" id="{A796A550-A399-46A8-93D8-B4BD9D0C1EF5}"/>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D7C3C-26EA-48D1-89DB-82086917E937}"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003332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746" y="134564"/>
            <a:ext cx="8077200" cy="1446550"/>
          </a:xfrm>
          <a:solidFill>
            <a:srgbClr val="F2F2F2"/>
          </a:solidFill>
          <a:ln w="38100">
            <a:solidFill>
              <a:schemeClr val="tx1">
                <a:lumMod val="75000"/>
                <a:lumOff val="25000"/>
              </a:schemeClr>
            </a:solidFill>
          </a:ln>
        </p:spPr>
        <p:txBody>
          <a:bodyPr>
            <a:spAutoFit/>
          </a:bodyPr>
          <a:lstStyle/>
          <a:p>
            <a:r>
              <a:rPr lang="en-US" b="1" u="sng" dirty="0">
                <a:latin typeface="Arial" panose="020B0604020202020204" pitchFamily="34" charset="0"/>
                <a:cs typeface="Arial" panose="020B0604020202020204" pitchFamily="34" charset="0"/>
              </a:rPr>
              <a:t>Book of Revelation</a:t>
            </a:r>
            <a:r>
              <a:rPr lang="en-US" b="1" dirty="0">
                <a:latin typeface="Arial" panose="020B0604020202020204" pitchFamily="34" charset="0"/>
                <a:cs typeface="Arial" panose="020B0604020202020204" pitchFamily="34" charset="0"/>
              </a:rPr>
              <a:t>:</a:t>
            </a:r>
            <a:br>
              <a:rPr lang="en-US" b="1" u="sng" dirty="0">
                <a:latin typeface="Arial" panose="020B0604020202020204" pitchFamily="34" charset="0"/>
                <a:cs typeface="Arial" panose="020B0604020202020204" pitchFamily="34" charset="0"/>
              </a:rPr>
            </a:br>
            <a:r>
              <a:rPr lang="en-US" b="1" u="sng" dirty="0">
                <a:latin typeface="Arial" panose="020B0604020202020204" pitchFamily="34" charset="0"/>
                <a:cs typeface="Arial" panose="020B0604020202020204" pitchFamily="34" charset="0"/>
              </a:rPr>
              <a:t>Chapter 11</a:t>
            </a:r>
          </a:p>
        </p:txBody>
      </p:sp>
      <p:sp>
        <p:nvSpPr>
          <p:cNvPr id="3" name="Subtitle 2"/>
          <p:cNvSpPr>
            <a:spLocks noGrp="1"/>
          </p:cNvSpPr>
          <p:nvPr>
            <p:ph type="subTitle" idx="1"/>
          </p:nvPr>
        </p:nvSpPr>
        <p:spPr>
          <a:xfrm>
            <a:off x="457200" y="5506038"/>
            <a:ext cx="8153400" cy="1311128"/>
          </a:xfrm>
          <a:solidFill>
            <a:srgbClr val="404040">
              <a:alpha val="69804"/>
            </a:srgbClr>
          </a:solidFill>
          <a:ln w="38100">
            <a:solidFill>
              <a:srgbClr val="404040"/>
            </a:solidFill>
          </a:ln>
        </p:spPr>
        <p:txBody>
          <a:bodyPr>
            <a:spAutoFit/>
          </a:bodyPr>
          <a:lstStyle/>
          <a:p>
            <a:r>
              <a:rPr lang="en-US" sz="3600" b="1" dirty="0">
                <a:solidFill>
                  <a:schemeClr val="bg1">
                    <a:lumMod val="95000"/>
                  </a:schemeClr>
                </a:solidFill>
                <a:latin typeface="Arial" panose="020B0604020202020204" pitchFamily="34" charset="0"/>
                <a:cs typeface="Arial" panose="020B0604020202020204" pitchFamily="34" charset="0"/>
              </a:rPr>
              <a:t>The Measuring Rod and </a:t>
            </a:r>
          </a:p>
          <a:p>
            <a:r>
              <a:rPr lang="en-US" sz="3600" b="1" dirty="0">
                <a:solidFill>
                  <a:schemeClr val="bg1">
                    <a:lumMod val="95000"/>
                  </a:schemeClr>
                </a:solidFill>
                <a:latin typeface="Arial" panose="020B0604020202020204" pitchFamily="34" charset="0"/>
                <a:cs typeface="Arial" panose="020B0604020202020204" pitchFamily="34" charset="0"/>
              </a:rPr>
              <a:t>the Two Witnesses</a:t>
            </a:r>
          </a:p>
        </p:txBody>
      </p:sp>
      <p:pic>
        <p:nvPicPr>
          <p:cNvPr id="1026" name="Picture 2" descr="D:\72 dpi JPEG\16 Two Witnes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19838"/>
            <a:ext cx="8153400" cy="3886200"/>
          </a:xfrm>
          <a:prstGeom prst="rect">
            <a:avLst/>
          </a:prstGeom>
          <a:noFill/>
          <a:ln w="38100">
            <a:solidFill>
              <a:srgbClr val="40404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6781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12899</TotalTime>
  <Words>1993</Words>
  <Application>Microsoft Office PowerPoint</Application>
  <PresentationFormat>On-screen Show (4:3)</PresentationFormat>
  <Paragraphs>224</Paragraphs>
  <Slides>31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Arial Narrow</vt:lpstr>
      <vt:lpstr>Calibri</vt:lpstr>
      <vt:lpstr>Corbel</vt:lpstr>
      <vt:lpstr>Times New Roman</vt:lpstr>
      <vt:lpstr>1_Office Theme</vt:lpstr>
      <vt:lpstr>Depth</vt:lpstr>
      <vt:lpstr>A Study Of  The Book Of Revelation</vt:lpstr>
      <vt:lpstr>Revelation</vt:lpstr>
      <vt:lpstr>PowerPoint Presentation</vt:lpstr>
      <vt:lpstr>PowerPoint Presentation</vt:lpstr>
      <vt:lpstr>PowerPoint Presentation</vt:lpstr>
      <vt:lpstr>PowerPoint Presentation</vt:lpstr>
      <vt:lpstr>PowerPoint Presentation</vt:lpstr>
      <vt:lpstr>Revelation</vt:lpstr>
      <vt:lpstr>Book of Revelation: Chapter 11</vt:lpstr>
      <vt:lpstr>Revelation 11:1</vt:lpstr>
      <vt:lpstr>Measuring the Temple</vt:lpstr>
      <vt:lpstr>Measuring the Temple</vt:lpstr>
      <vt:lpstr>Measuring the Temple</vt:lpstr>
      <vt:lpstr>Revelation 11:2</vt:lpstr>
      <vt:lpstr>The Court Outside the Temple</vt:lpstr>
      <vt:lpstr>The Court Outside the Temple</vt:lpstr>
      <vt:lpstr>The Court Outside the Temple</vt:lpstr>
      <vt:lpstr>Revelation 11:3</vt:lpstr>
      <vt:lpstr>Revelation 11:4</vt:lpstr>
      <vt:lpstr>The Two Witnesses</vt:lpstr>
      <vt:lpstr>The Two Witnesses</vt:lpstr>
      <vt:lpstr>The Two Witnesses</vt:lpstr>
      <vt:lpstr>The Two Witnesses</vt:lpstr>
      <vt:lpstr>The Two Witnesses</vt:lpstr>
      <vt:lpstr>Revelation 11:5</vt:lpstr>
      <vt:lpstr>Revelation 11:6</vt:lpstr>
      <vt:lpstr>The Ability of the Two Witnesses</vt:lpstr>
      <vt:lpstr>The Ability of the Two Witnesses</vt:lpstr>
      <vt:lpstr>Revelation 11:7</vt:lpstr>
      <vt:lpstr>Revelation 11:8</vt:lpstr>
      <vt:lpstr>The Work of the Two Witnesses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 (12-13-20)</dc:title>
  <dc:creator>Micky Galloway</dc:creator>
  <cp:lastModifiedBy>Richard Lidh</cp:lastModifiedBy>
  <cp:revision>62</cp:revision>
  <cp:lastPrinted>2020-12-19T19:11:12Z</cp:lastPrinted>
  <dcterms:created xsi:type="dcterms:W3CDTF">2020-11-28T21:57:31Z</dcterms:created>
  <dcterms:modified xsi:type="dcterms:W3CDTF">2020-12-22T04:21:12Z</dcterms:modified>
</cp:coreProperties>
</file>